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7" r:id="rId13"/>
    <p:sldId id="270" r:id="rId14"/>
    <p:sldId id="265" r:id="rId15"/>
    <p:sldId id="266" r:id="rId16"/>
    <p:sldId id="268" r:id="rId17"/>
    <p:sldId id="269" r:id="rId18"/>
    <p:sldId id="271" r:id="rId19"/>
    <p:sldId id="273" r:id="rId20"/>
    <p:sldId id="272" r:id="rId21"/>
  </p:sld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658368"/>
            <a:ext cx="9144000" cy="8046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457200" y="1572768"/>
            <a:ext cx="8229600" cy="31089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商业计划书 v1.23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2157984"/>
            <a:ext cx="7680960" cy="51206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用目标找到同路人，让每一次连接沉淀为资源网络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005840" y="2871216"/>
            <a:ext cx="71323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知识资产  |  人物画像  |  Coffee Chat  |  资源社群留存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0" y="4727448"/>
            <a:ext cx="9144000" cy="420624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457200" y="4828032"/>
            <a:ext cx="822960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AI 目标搭子匹配与高价值资源社群平台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28016"/>
            <a:ext cx="804672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商业模式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8046720" cy="5303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商业模式由 B 端验证，C 端资源社群放大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896112"/>
            <a:ext cx="1828800" cy="36576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02920" y="1060704"/>
            <a:ext cx="3931920" cy="178308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777240" y="1207008"/>
            <a:ext cx="274320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B 端核心收入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572768"/>
            <a:ext cx="19659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活动方 SaaS 订阅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2834640" y="1572768"/>
            <a:ext cx="109728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199-1,999/月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777240" y="1865376"/>
            <a:ext cx="19659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社群运营平台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2834640" y="1865376"/>
            <a:ext cx="109728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99-399/月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777240" y="2157984"/>
            <a:ext cx="19659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企业创新活动服务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2834640" y="2157984"/>
            <a:ext cx="109728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2,000-8,000/场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777240" y="2450592"/>
            <a:ext cx="19659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招聘/BD 匹配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2834640" y="2450592"/>
            <a:ext cx="109728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500-2,000/人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709160" y="1060704"/>
            <a:ext cx="3931920" cy="178308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4983480" y="1207008"/>
            <a:ext cx="274320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C 端规模收入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983480" y="1572768"/>
            <a:ext cx="19659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资源社群会员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995160" y="1572768"/>
            <a:ext cx="11430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49/月 · 199/年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983480" y="1865376"/>
            <a:ext cx="19659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跨社群通行证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6995160" y="1865376"/>
            <a:ext cx="11430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99/月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983480" y="2157984"/>
            <a:ext cx="19659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个人高级会员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995160" y="2157984"/>
            <a:ext cx="11430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9.9/月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983480" y="2450592"/>
            <a:ext cx="19659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学生会员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6995160" y="2450592"/>
            <a:ext cx="11430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4.9/月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02920" y="2752090"/>
            <a:ext cx="8070215" cy="165862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26" name="Text 24"/>
          <p:cNvSpPr/>
          <p:nvPr/>
        </p:nvSpPr>
        <p:spPr>
          <a:xfrm>
            <a:off x="777240" y="2871216"/>
            <a:ext cx="274320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三年收入预测</a:t>
            </a:r>
            <a:endParaRPr lang="en-US" sz="1400" dirty="0"/>
          </a:p>
        </p:txBody>
      </p:sp>
      <p:graphicFrame>
        <p:nvGraphicFramePr>
          <p:cNvPr id="27" name="Table 0"/>
          <p:cNvGraphicFramePr>
            <a:graphicFrameLocks noGrp="1"/>
          </p:cNvGraphicFramePr>
          <p:nvPr/>
        </p:nvGraphicFramePr>
        <p:xfrm>
          <a:off x="777240" y="3136392"/>
          <a:ext cx="7589520" cy="1152144"/>
        </p:xfrm>
        <a:graphic>
          <a:graphicData uri="http://schemas.openxmlformats.org/drawingml/2006/table">
            <a:tbl>
              <a:tblPr/>
              <a:tblGrid>
                <a:gridCol w="640080"/>
                <a:gridCol w="1143000"/>
                <a:gridCol w="1143000"/>
                <a:gridCol w="1143000"/>
                <a:gridCol w="1143000"/>
                <a:gridCol w="1143000"/>
              </a:tblGrid>
              <a:tr h="2743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年份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活动场次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社群订阅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资源社群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企业服务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总收入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Y1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20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15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8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-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43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Y2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80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150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260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60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550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Y3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180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420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900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400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1,900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</a:tr>
            </a:tbl>
          </a:graphicData>
        </a:graphic>
      </p:graphicFrame>
      <p:sp>
        <p:nvSpPr>
          <p:cNvPr id="28" name="Text 25"/>
          <p:cNvSpPr/>
          <p:nvPr/>
        </p:nvSpPr>
        <p:spPr>
          <a:xfrm>
            <a:off x="548640" y="4636008"/>
            <a:ext cx="804672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 BP v1.23  |  12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28016"/>
            <a:ext cx="804672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融资计划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8046720" cy="5303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融资用于把匹配能力和资源网络同时做出来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896112"/>
            <a:ext cx="1828800" cy="36576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02920" y="1060704"/>
            <a:ext cx="8138160" cy="132588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graphicFrame>
        <p:nvGraphicFramePr>
          <p:cNvPr id="16" name="Table 0"/>
          <p:cNvGraphicFramePr>
            <a:graphicFrameLocks noGrp="1"/>
          </p:cNvGraphicFramePr>
          <p:nvPr/>
        </p:nvGraphicFramePr>
        <p:xfrm>
          <a:off x="760095" y="1105408"/>
          <a:ext cx="7315200" cy="1207135"/>
        </p:xfrm>
        <a:graphic>
          <a:graphicData uri="http://schemas.openxmlformats.org/drawingml/2006/table">
            <a:tbl>
              <a:tblPr/>
              <a:tblGrid>
                <a:gridCol w="914400"/>
                <a:gridCol w="1554480"/>
                <a:gridCol w="3931920"/>
                <a:gridCol w="914400"/>
              </a:tblGrid>
              <a:tr h="2743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轮次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金额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用途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时间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天使轮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200-300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产品打磨 + 10-20 场黑客松验证 + 知识库接入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0-6 月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Pre-A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800-1500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社群扩展 + 高校推广 + 团队至 12 人 + 大佬驻场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6-18 月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A 轮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3000-5000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资源社群体系 + 平台化 + 销售团队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18-30 月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502920" y="2426970"/>
            <a:ext cx="8138160" cy="1449705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8" name="Text 5"/>
          <p:cNvSpPr/>
          <p:nvPr/>
        </p:nvSpPr>
        <p:spPr>
          <a:xfrm>
            <a:off x="777240" y="2454656"/>
            <a:ext cx="27432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关键里程碑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777240" y="2752344"/>
            <a:ext cx="6400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3 月</a:t>
            </a:r>
            <a:endParaRPr lang="en-US" sz="850" dirty="0"/>
          </a:p>
        </p:txBody>
      </p:sp>
      <p:sp>
        <p:nvSpPr>
          <p:cNvPr id="10" name="Text 7"/>
          <p:cNvSpPr/>
          <p:nvPr/>
        </p:nvSpPr>
        <p:spPr>
          <a:xfrm>
            <a:off x="1463040" y="2734564"/>
            <a:ext cx="676656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MVP 上线，10 场黑客松验证，知识库关联功能上线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777240" y="2990088"/>
            <a:ext cx="6400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6 月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1463040" y="2990088"/>
            <a:ext cx="676656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月活活动 30+ 场，付费活动方 15+，人物画像数据 5,000+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777240" y="3227832"/>
            <a:ext cx="6400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12 月</a:t>
            </a:r>
            <a:endParaRPr lang="en-US" sz="850" dirty="0"/>
          </a:p>
        </p:txBody>
      </p:sp>
      <p:sp>
        <p:nvSpPr>
          <p:cNvPr id="14" name="Text 11"/>
          <p:cNvSpPr/>
          <p:nvPr/>
        </p:nvSpPr>
        <p:spPr>
          <a:xfrm>
            <a:off x="1463040" y="3227832"/>
            <a:ext cx="676656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月活 80+ 场，社群订阅 20+，10 所高校，首批 2 个资源社群</a:t>
            </a:r>
            <a:endParaRPr lang="en-US" sz="850" dirty="0"/>
          </a:p>
        </p:txBody>
      </p:sp>
      <p:sp>
        <p:nvSpPr>
          <p:cNvPr id="15" name="Text 12"/>
          <p:cNvSpPr/>
          <p:nvPr/>
        </p:nvSpPr>
        <p:spPr>
          <a:xfrm>
            <a:off x="777240" y="3465576"/>
            <a:ext cx="6400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18 月</a:t>
            </a:r>
            <a:endParaRPr lang="en-US" sz="850" dirty="0"/>
          </a:p>
        </p:txBody>
      </p:sp>
      <p:sp>
        <p:nvSpPr>
          <p:cNvPr id="6" name="Text 13"/>
          <p:cNvSpPr/>
          <p:nvPr/>
        </p:nvSpPr>
        <p:spPr>
          <a:xfrm>
            <a:off x="1463040" y="3465576"/>
            <a:ext cx="676656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50 所高校，200+ 咖啡/联合办公点，5 个资源社群，大佬 15+</a:t>
            </a:r>
            <a:endParaRPr lang="en-US" sz="850" dirty="0"/>
          </a:p>
        </p:txBody>
      </p:sp>
      <p:sp>
        <p:nvSpPr>
          <p:cNvPr id="17" name="Text 14"/>
          <p:cNvSpPr/>
          <p:nvPr/>
        </p:nvSpPr>
        <p:spPr>
          <a:xfrm>
            <a:off x="777240" y="3703320"/>
            <a:ext cx="6400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24 月</a:t>
            </a:r>
            <a:endParaRPr lang="en-US" sz="850" dirty="0"/>
          </a:p>
        </p:txBody>
      </p:sp>
      <p:sp>
        <p:nvSpPr>
          <p:cNvPr id="18" name="Text 15"/>
          <p:cNvSpPr/>
          <p:nvPr/>
        </p:nvSpPr>
        <p:spPr>
          <a:xfrm>
            <a:off x="1463040" y="3703320"/>
            <a:ext cx="676656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个人用户 50 万，资源社群会员 2 万，目标连接网络成型</a:t>
            </a:r>
            <a:endParaRPr lang="en-US" sz="850" dirty="0"/>
          </a:p>
        </p:txBody>
      </p:sp>
      <p:sp>
        <p:nvSpPr>
          <p:cNvPr id="19" name="Text 16"/>
          <p:cNvSpPr/>
          <p:nvPr/>
        </p:nvSpPr>
        <p:spPr>
          <a:xfrm>
            <a:off x="548640" y="4544568"/>
            <a:ext cx="804672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 BP v1.23  |  15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28016"/>
            <a:ext cx="804672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用户留存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8046720" cy="5303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资源社群是留存核心，不是附加功能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896112"/>
            <a:ext cx="1828800" cy="36576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02920" y="1060704"/>
            <a:ext cx="4892040" cy="228600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777240" y="1207008"/>
            <a:ext cx="420624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五类高价值资源社群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777240" y="1645920"/>
            <a:ext cx="54864" cy="201168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960120" y="1609344"/>
            <a:ext cx="914400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AI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1901952" y="1609344"/>
            <a:ext cx="1234440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Agent / AIGC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182112" y="1609344"/>
            <a:ext cx="1874520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2-5 位实战派大佬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777240" y="1975104"/>
            <a:ext cx="54864" cy="201168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960120" y="1938528"/>
            <a:ext cx="914400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Web3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901952" y="1938528"/>
            <a:ext cx="1234440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DeFi / Infra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182112" y="1938528"/>
            <a:ext cx="1874520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2-5 位项目方/投资人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777240" y="2304288"/>
            <a:ext cx="54864" cy="201168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960120" y="2267712"/>
            <a:ext cx="914400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出海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1901952" y="2267712"/>
            <a:ext cx="1234440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SaaS / 全球化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182112" y="2267712"/>
            <a:ext cx="1874520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2-5 位出海创业者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777240" y="2633472"/>
            <a:ext cx="54864" cy="201168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960120" y="2596896"/>
            <a:ext cx="914400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硬件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1901952" y="2596896"/>
            <a:ext cx="1234440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供应链 / 量产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182112" y="2596896"/>
            <a:ext cx="1874520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2-5 位硬件创始人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777240" y="2962656"/>
            <a:ext cx="54864" cy="201168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960120" y="2926080"/>
            <a:ext cx="914400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独立开发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1901952" y="2926080"/>
            <a:ext cx="1234440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Indie / Side Project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3182112" y="2926080"/>
            <a:ext cx="1874520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2-5 位成功 maker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5623560" y="1060704"/>
            <a:ext cx="3017520" cy="228600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28" name="Text 26"/>
          <p:cNvSpPr/>
          <p:nvPr/>
        </p:nvSpPr>
        <p:spPr>
          <a:xfrm>
            <a:off x="5897880" y="1207008"/>
            <a:ext cx="228600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驻场机制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5897880" y="1609344"/>
            <a:ext cx="2331720" cy="1261872"/>
          </a:xfrm>
          <a:prstGeom prst="rect">
            <a:avLst/>
          </a:prstGeom>
          <a:noFill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每个社群 2-5 位实战派大佬驻场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每周固定开放时间，可预约 Coffee Chat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大佬获得收入分成、期权激励和行业影响力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成员因稀缺连接持续回访和付费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511810" y="3365500"/>
            <a:ext cx="8083550" cy="1067435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graphicFrame>
        <p:nvGraphicFramePr>
          <p:cNvPr id="31" name="Table 0"/>
          <p:cNvGraphicFramePr>
            <a:graphicFrameLocks noGrp="1"/>
          </p:cNvGraphicFramePr>
          <p:nvPr/>
        </p:nvGraphicFramePr>
        <p:xfrm>
          <a:off x="777240" y="3473831"/>
          <a:ext cx="7132320" cy="833755"/>
        </p:xfrm>
        <a:graphic>
          <a:graphicData uri="http://schemas.openxmlformats.org/drawingml/2006/table">
            <a:tbl>
              <a:tblPr/>
              <a:tblGrid>
                <a:gridCol w="1371600"/>
                <a:gridCol w="4389120"/>
                <a:gridCol w="1371600"/>
              </a:tblGrid>
              <a:tr h="24828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留存手段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具体做法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预期效果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画像持续更新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每次 Coffee Chat 后自动丰富画像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月留存 +15%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每周匹配摘要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无活动也能收到值得认识的人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周活 40%+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</a:tr>
            </a:tbl>
          </a:graphicData>
        </a:graphic>
      </p:graphicFrame>
      <p:sp>
        <p:nvSpPr>
          <p:cNvPr id="32" name="Text 29"/>
          <p:cNvSpPr/>
          <p:nvPr/>
        </p:nvSpPr>
        <p:spPr>
          <a:xfrm>
            <a:off x="548640" y="4590288"/>
            <a:ext cx="804672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 BP v1.23  |  10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28016"/>
            <a:ext cx="804672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增长与背书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8046720" cy="5303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高校和名企背书让早期信任更快建立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896112"/>
            <a:ext cx="1828800" cy="36576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02920" y="1060704"/>
            <a:ext cx="3977640" cy="333756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777240" y="1207008"/>
            <a:ext cx="274320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种子高校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572768"/>
            <a:ext cx="329184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清华、北大、上交、浙大、华科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武大、中大、深大、电子科大、西交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2368296"/>
            <a:ext cx="274320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挖掘大佬来源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777240" y="2734056"/>
            <a:ext cx="3246120" cy="960120"/>
          </a:xfrm>
          <a:prstGeom prst="rect">
            <a:avLst/>
          </a:prstGeom>
          <a:noFill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清北复交浙等高校实验室、创业社团和校友会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字节、腾讯、阿里、华为、米哈游等名企工程/产品骨干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头部孵化器、开源社区、投资机构的实战派导师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709160" y="1060704"/>
            <a:ext cx="3931920" cy="333756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983480" y="1207008"/>
            <a:ext cx="274320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校园大使体系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983480" y="1572768"/>
            <a:ext cx="3154680" cy="868680"/>
          </a:xfrm>
          <a:prstGeom prst="rect">
            <a:avLst/>
          </a:prstGeom>
          <a:noFill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每校 2-5 人，负责社团、比赛、黑客松落地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底薪 + 佣金 + 实习机会，沉淀校园增长队伍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每月线上培训，每季度线下集训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983480" y="2688336"/>
            <a:ext cx="274320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推广节奏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983480" y="3026664"/>
            <a:ext cx="3154680" cy="841248"/>
          </a:xfrm>
          <a:prstGeom prst="rect">
            <a:avLst/>
          </a:prstGeom>
          <a:noFill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1-3 月：10 所种子高校，打通校内活动场景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4-6 月：目标搭子挑战赛，收集 1,000+ 学生画像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7-12 月：扩展 50 所高校，校园大使 200 人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548640" y="4864608"/>
            <a:ext cx="804672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 BP v1.23  |  11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28016"/>
            <a:ext cx="804672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市场推广策略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8046720" cy="5303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推广从场景切入，再用社群把用户留下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896112"/>
            <a:ext cx="1828800" cy="36576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02920" y="1060704"/>
            <a:ext cx="8138160" cy="361188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777240" y="1426464"/>
            <a:ext cx="1664208" cy="640080"/>
          </a:xfrm>
          <a:prstGeom prst="roundRect">
            <a:avLst/>
          </a:prstGeom>
          <a:solidFill>
            <a:srgbClr val="B7EF3F"/>
          </a:solidFill>
          <a:ln w="12700">
            <a:solidFill>
              <a:srgbClr val="33332C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777240" y="1517904"/>
            <a:ext cx="1664208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Q1-Q2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50392" y="1737360"/>
            <a:ext cx="1517904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黑客松打样</a:t>
            </a:r>
            <a:endParaRPr lang="en-US" sz="800" dirty="0"/>
          </a:p>
          <a:p>
            <a:pPr marL="0" indent="0" algn="ctr">
              <a:buNone/>
            </a:pPr>
            <a:r>
              <a:rPr lang="en-US" sz="800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种子积累 · 产品迭代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2441448" y="1618488"/>
            <a:ext cx="237744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&gt;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679192" y="1426464"/>
            <a:ext cx="1664208" cy="640080"/>
          </a:xfrm>
          <a:prstGeom prst="roundRect">
            <a:avLst/>
          </a:prstGeom>
          <a:solidFill>
            <a:srgbClr val="20201A"/>
          </a:solidFill>
          <a:ln w="12700">
            <a:solidFill>
              <a:srgbClr val="33332C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2679192" y="1517904"/>
            <a:ext cx="1664208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Q3-Q4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2752344" y="1737360"/>
            <a:ext cx="1517904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社群场景扩展</a:t>
            </a:r>
            <a:endParaRPr lang="en-US" sz="800" dirty="0"/>
          </a:p>
          <a:p>
            <a:pPr marL="0" indent="0" algn="ctr">
              <a:buNone/>
            </a:pPr>
            <a:r>
              <a:rPr lang="en-US" sz="8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付费验证 · 品牌建立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4343400" y="1618488"/>
            <a:ext cx="237744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&gt;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81144" y="1426464"/>
            <a:ext cx="1664208" cy="640080"/>
          </a:xfrm>
          <a:prstGeom prst="roundRect">
            <a:avLst/>
          </a:prstGeom>
          <a:solidFill>
            <a:srgbClr val="20201A"/>
          </a:solidFill>
          <a:ln w="12700">
            <a:solidFill>
              <a:srgbClr val="33332C"/>
            </a:solidFill>
            <a:prstDash val="solid"/>
          </a:ln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4581144" y="1517904"/>
            <a:ext cx="1664208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Q5-Q8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654296" y="1737360"/>
            <a:ext cx="1517904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高校+名企背书</a:t>
            </a:r>
            <a:endParaRPr lang="en-US" sz="800" dirty="0"/>
          </a:p>
          <a:p>
            <a:pPr marL="0" indent="0" algn="ctr">
              <a:buNone/>
            </a:pPr>
            <a:r>
              <a:rPr lang="en-US" sz="8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资源社群留存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6245352" y="1618488"/>
            <a:ext cx="237744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&gt;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483096" y="1426464"/>
            <a:ext cx="1664208" cy="640080"/>
          </a:xfrm>
          <a:prstGeom prst="roundRect">
            <a:avLst/>
          </a:prstGeom>
          <a:solidFill>
            <a:srgbClr val="20201A"/>
          </a:solidFill>
          <a:ln w="12700">
            <a:solidFill>
              <a:srgbClr val="33332C"/>
            </a:solidFill>
            <a:prstDash val="solid"/>
          </a:ln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6483096" y="1517904"/>
            <a:ext cx="1664208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Q9-Q12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556248" y="1737360"/>
            <a:ext cx="1517904" cy="21945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平台化运营</a:t>
            </a:r>
            <a:endParaRPr lang="en-US" sz="800" dirty="0"/>
          </a:p>
          <a:p>
            <a:pPr marL="0" indent="0" algn="ctr">
              <a:buNone/>
            </a:pPr>
            <a:r>
              <a:rPr lang="en-US" sz="8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规模化增长</a:t>
            </a:r>
            <a:endParaRPr lang="en-US" sz="800" dirty="0"/>
          </a:p>
        </p:txBody>
      </p:sp>
      <p:graphicFrame>
        <p:nvGraphicFramePr>
          <p:cNvPr id="21" name="Table 0"/>
          <p:cNvGraphicFramePr>
            <a:graphicFrameLocks noGrp="1"/>
          </p:cNvGraphicFramePr>
          <p:nvPr/>
        </p:nvGraphicFramePr>
        <p:xfrm>
          <a:off x="777240" y="2359152"/>
          <a:ext cx="7589520" cy="1956816"/>
        </p:xfrm>
        <a:graphic>
          <a:graphicData uri="http://schemas.openxmlformats.org/drawingml/2006/table">
            <a:tbl>
              <a:tblPr/>
              <a:tblGrid>
                <a:gridCol w="1143000"/>
                <a:gridCol w="4389120"/>
                <a:gridCol w="1325880"/>
              </a:tblGrid>
              <a:tr h="2560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渠道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具体方式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KPI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</a:tr>
              <a:tr h="28346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活动嵌入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黑客松、技术大会、创业营官方匹配工具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月均 15+ 场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</a:tr>
              <a:tr h="28346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资源社群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AI/Web3/出海/硬件/独立开发分群运营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5 个样板社群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</a:tr>
              <a:tr h="28346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大佬驻场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每社群 2-5 位实战派，每周开放时间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驻场 15+ 位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</a:tr>
              <a:tr h="28346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高校渗透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清北等高校社团、创业学院、校园大使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覆盖 50+ 高校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</a:tr>
              <a:tr h="28346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名企背书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邀请名企产品/工程/BD 骨干做社群导师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导师 30+ 位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</a:tr>
              <a:tr h="28346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知识库社区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Obsidian/Notion/flomo 用户画像增值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接入用户 5 万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</a:tr>
            </a:tbl>
          </a:graphicData>
        </a:graphic>
      </p:graphicFrame>
      <p:sp>
        <p:nvSpPr>
          <p:cNvPr id="22" name="Text 19"/>
          <p:cNvSpPr/>
          <p:nvPr/>
        </p:nvSpPr>
        <p:spPr>
          <a:xfrm>
            <a:off x="548640" y="4864608"/>
            <a:ext cx="804672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 BP v1.23  |  13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28016"/>
            <a:ext cx="804672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团队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8046720" cy="5303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团队需要补强算法、社群和 BD 三个关键能力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896112"/>
            <a:ext cx="1828800" cy="36576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02920" y="1060704"/>
            <a:ext cx="4754880" cy="251460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777240" y="1207008"/>
            <a:ext cx="274320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已有团队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777240" y="1618488"/>
            <a:ext cx="201168" cy="201168"/>
          </a:xfrm>
          <a:prstGeom prst="ellipse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078992" y="1609344"/>
            <a:ext cx="14173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CEO / 创始人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2542032" y="1609344"/>
            <a:ext cx="23317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产品方向、融资、战略合作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777240" y="1965960"/>
            <a:ext cx="201168" cy="201168"/>
          </a:xfrm>
          <a:prstGeom prst="ellipse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1078992" y="1956816"/>
            <a:ext cx="14173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全栈工程师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2542032" y="1956816"/>
            <a:ext cx="23317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产品开发、AI 集成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777240" y="2313432"/>
            <a:ext cx="201168" cy="201168"/>
          </a:xfrm>
          <a:prstGeom prst="ellipse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1078992" y="2304288"/>
            <a:ext cx="14173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产品经理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2542032" y="2304288"/>
            <a:ext cx="23317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产品设计、需求定义、用户访谈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777240" y="2660904"/>
            <a:ext cx="201168" cy="201168"/>
          </a:xfrm>
          <a:prstGeom prst="ellipse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1078992" y="2651760"/>
            <a:ext cx="14173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运营 / 社区经理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2542032" y="2651760"/>
            <a:ext cx="23317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活动运营、社群合作、校园增长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777240" y="3008376"/>
            <a:ext cx="201168" cy="201168"/>
          </a:xfrm>
          <a:prstGeom prst="ellipse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1078992" y="2999232"/>
            <a:ext cx="14173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设计师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2542032" y="2999232"/>
            <a:ext cx="23317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5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产品体验、品牌视觉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532120" y="1060704"/>
            <a:ext cx="3108960" cy="251460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23" name="Text 21"/>
          <p:cNvSpPr/>
          <p:nvPr/>
        </p:nvSpPr>
        <p:spPr>
          <a:xfrm>
            <a:off x="5806440" y="1207008"/>
            <a:ext cx="237744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待招募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5806440" y="1645920"/>
            <a:ext cx="2423160" cy="1188720"/>
          </a:xfrm>
          <a:prstGeom prst="rect">
            <a:avLst/>
          </a:prstGeom>
          <a:noFill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全栈工程师 x1：知识库接入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AI/算法 x1：人物画像和匹配引擎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BD/销售 x1：B 端客户拓展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社群运营 x1：大佬驻场与留存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02920" y="3858768"/>
            <a:ext cx="8138160" cy="512064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26" name="Text 24"/>
          <p:cNvSpPr/>
          <p:nvPr/>
        </p:nvSpPr>
        <p:spPr>
          <a:xfrm>
            <a:off x="777240" y="4041648"/>
            <a:ext cx="758952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早期组织重点：产品快速验证、关键大佬网络搭建、样板社群运营和标杆案例交付。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548640" y="4864608"/>
            <a:ext cx="804672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 BP v1.23  |  14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28016"/>
            <a:ext cx="804672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竞品分析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8046720" cy="5303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主要风险来自匹配精度、隐私和大佬供给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896112"/>
            <a:ext cx="1828800" cy="36576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731520" y="1143000"/>
          <a:ext cx="7680960" cy="2404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"/>
                <a:gridCol w="1645920"/>
                <a:gridCol w="2560320"/>
                <a:gridCol w="2468880"/>
              </a:tblGrid>
              <a:tr h="320040"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FFFFFF"/>
                          </a:solidFill>
                        </a:rPr>
                        <a:t>类别</a:t>
                      </a:r>
                      <a:endParaRPr sz="1200" b="1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2A2A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FFFFFF"/>
                          </a:solidFill>
                        </a:rPr>
                        <a:t>代表产品</a:t>
                      </a:r>
                      <a:endParaRPr sz="1200" b="1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2A2A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FFFFFF"/>
                          </a:solidFill>
                        </a:rPr>
                        <a:t>解决了什么</a:t>
                      </a:r>
                      <a:endParaRPr sz="1200" b="1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2A2A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 b="1">
                          <a:solidFill>
                            <a:srgbClr val="FFFFFF"/>
                          </a:solidFill>
                        </a:rPr>
                        <a:t>没解决什么</a:t>
                      </a:r>
                      <a:endParaRPr sz="1200" b="1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2A2A2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通讯工具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微信群 / 活动群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能聚集人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不知道谁值得聊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笔记工具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Obsidian / flomo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能记录目标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不会帮人连接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活动平台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活动行 / 多维表格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能收集信息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推荐靠人工判断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社交平台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小红书 / 即刻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能公开分享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目标匹配颗粒太粗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专业社交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脉脉 / LinkedIn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能建立职业连接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FFFFFF"/>
                          </a:solidFill>
                        </a:rPr>
                        <a:t>缺少「此刻」的语境</a:t>
                      </a:r>
                      <a:endParaRPr sz="110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r>
                        <a:rPr sz="1100" b="1">
                          <a:solidFill>
                            <a:srgbClr val="B7EF3F"/>
                          </a:solidFill>
                        </a:rPr>
                        <a:t>Waymate</a:t>
                      </a:r>
                      <a:endParaRPr sz="1100" b="1">
                        <a:solidFill>
                          <a:srgbClr val="B7EF3F"/>
                        </a:solidFill>
                      </a:endParaRPr>
                    </a:p>
                  </a:txBody>
                  <a:tcPr anchor="t">
                    <a:solidFill>
                      <a:srgbClr val="1A2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b="1">
                          <a:solidFill>
                            <a:srgbClr val="B7EF3F"/>
                          </a:solidFill>
                        </a:rPr>
                        <a:t>—</a:t>
                      </a:r>
                      <a:endParaRPr sz="1100" b="1">
                        <a:solidFill>
                          <a:srgbClr val="B7EF3F"/>
                        </a:solidFill>
                      </a:endParaRPr>
                    </a:p>
                  </a:txBody>
                  <a:tcPr anchor="t">
                    <a:solidFill>
                      <a:srgbClr val="1A2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b="1">
                          <a:solidFill>
                            <a:srgbClr val="B7EF3F"/>
                          </a:solidFill>
                        </a:rPr>
                        <a:t>目标驱动的精准匹配</a:t>
                      </a:r>
                      <a:br>
                        <a:rPr sz="1100" b="1">
                          <a:solidFill>
                            <a:srgbClr val="B7EF3F"/>
                          </a:solidFill>
                        </a:rPr>
                      </a:br>
                      <a:r>
                        <a:rPr sz="1100" b="1">
                          <a:solidFill>
                            <a:srgbClr val="B7EF3F"/>
                          </a:solidFill>
                        </a:rPr>
                        <a:t>+ 破冰 + 沉淀</a:t>
                      </a:r>
                      <a:endParaRPr sz="1100" b="1">
                        <a:solidFill>
                          <a:srgbClr val="B7EF3F"/>
                        </a:solidFill>
                      </a:endParaRPr>
                    </a:p>
                  </a:txBody>
                  <a:tcPr anchor="t">
                    <a:solidFill>
                      <a:srgbClr val="1A2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b="1">
                          <a:solidFill>
                            <a:srgbClr val="B7EF3F"/>
                          </a:solidFill>
                        </a:rPr>
                        <a:t>—</a:t>
                      </a:r>
                      <a:endParaRPr sz="1100" b="1">
                        <a:solidFill>
                          <a:srgbClr val="B7EF3F"/>
                        </a:solidFill>
                      </a:endParaRPr>
                    </a:p>
                  </a:txBody>
                  <a:tcPr anchor="t">
                    <a:solidFill>
                      <a:srgbClr val="1A2A1A"/>
                    </a:solidFill>
                  </a:tcPr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731520" y="3931920"/>
            <a:ext cx="7680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100" b="1">
                <a:solidFill>
                  <a:srgbClr val="B7EF3F"/>
                </a:solidFill>
              </a:rPr>
              <a:t>Waymate 做的是连接层——把「我有什么目标」和「我该找谁聊」变成一次真实的 Coffee Chat。</a:t>
            </a:r>
            <a:endParaRPr sz="1100" b="1">
              <a:solidFill>
                <a:srgbClr val="B7EF3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28016"/>
            <a:ext cx="8046720" cy="23774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B7EF3F"/>
                </a:solidFill>
              </a:rPr>
              <a:t>风险应对</a:t>
            </a:r>
            <a:endParaRPr sz="1400" b="1">
              <a:solidFill>
                <a:srgbClr val="B7EF3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8640" y="365760"/>
            <a:ext cx="8046720" cy="53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300" b="1">
                <a:solidFill>
                  <a:srgbClr val="FFFFFF"/>
                </a:solidFill>
              </a:rPr>
              <a:t>关键风险与缓解策略</a:t>
            </a:r>
            <a:endParaRPr sz="2300" b="1">
              <a:solidFill>
                <a:srgbClr val="FFFFFF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31520" y="1097280"/>
          <a:ext cx="7680960" cy="224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2286000"/>
                <a:gridCol w="4023360"/>
              </a:tblGrid>
              <a:tr h="320040"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100" b="1">
                          <a:solidFill>
                            <a:srgbClr val="FFFFFF"/>
                          </a:solidFill>
                        </a:rPr>
                        <a:t>风险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100" b="1">
                          <a:solidFill>
                            <a:srgbClr val="FFFFFF"/>
                          </a:solidFill>
                        </a:rPr>
                        <a:t>影响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100" b="1">
                          <a:solidFill>
                            <a:srgbClr val="FFFFFF"/>
                          </a:solidFill>
                        </a:rPr>
                        <a:t>应对策略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252525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000" b="0">
                          <a:solidFill>
                            <a:srgbClr val="FFFFFF"/>
                          </a:solidFill>
                        </a:rPr>
                        <a:t>匹配不准确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000" b="0">
                          <a:solidFill>
                            <a:srgbClr val="FFFFFF"/>
                          </a:solidFill>
                        </a:rPr>
                        <a:t>体验差，口碑不稳定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000" b="0">
                          <a:solidFill>
                            <a:srgbClr val="FFFFFF"/>
                          </a:solidFill>
                        </a:rPr>
                        <a:t>双画像 + 复盘闭环 + 冷启动人工审核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000" b="0">
                          <a:solidFill>
                            <a:srgbClr val="FFFFFF"/>
                          </a:solidFill>
                        </a:rPr>
                        <a:t>知识库隐私顾虑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000" b="0">
                          <a:solidFill>
                            <a:srgbClr val="FFFFFF"/>
                          </a:solidFill>
                        </a:rPr>
                        <a:t>用户不愿授权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000" b="0">
                          <a:solidFill>
                            <a:srgbClr val="FFFFFF"/>
                          </a:solidFill>
                        </a:rPr>
                        <a:t>本地向量化，只上传 embedding，不传原文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000" b="0">
                          <a:solidFill>
                            <a:srgbClr val="FFFFFF"/>
                          </a:solidFill>
                        </a:rPr>
                        <a:t>活动频次低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000" b="0">
                          <a:solidFill>
                            <a:srgbClr val="FFFFFF"/>
                          </a:solidFill>
                        </a:rPr>
                        <a:t>画像更新慢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000" b="0">
                          <a:solidFill>
                            <a:srgbClr val="FFFFFF"/>
                          </a:solidFill>
                        </a:rPr>
                        <a:t>资源社群提供日常匹配和每周开放时间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000" b="0">
                          <a:solidFill>
                            <a:srgbClr val="FFFFFF"/>
                          </a:solidFill>
                        </a:rPr>
                        <a:t>大佬流失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000" b="0">
                          <a:solidFill>
                            <a:srgbClr val="FFFFFF"/>
                          </a:solidFill>
                        </a:rPr>
                        <a:t>社群空心化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000" b="0">
                          <a:solidFill>
                            <a:srgbClr val="FFFFFF"/>
                          </a:solidFill>
                        </a:rPr>
                        <a:t>收入分成 + 期权 + 限量席位 + 行业影响力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000" b="0">
                          <a:solidFill>
                            <a:srgbClr val="FFFFFF"/>
                          </a:solidFill>
                        </a:rPr>
                        <a:t>B 端决策周期长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000" b="0">
                          <a:solidFill>
                            <a:srgbClr val="FFFFFF"/>
                          </a:solidFill>
                        </a:rPr>
                        <a:t>增长慢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ClrTx/>
                        <a:buSzTx/>
                        <a:buFontTx/>
                      </a:pPr>
                      <a:r>
                        <a:rPr sz="1000" b="0">
                          <a:solidFill>
                            <a:srgbClr val="FFFFFF"/>
                          </a:solidFill>
                        </a:rPr>
                        <a:t>低价活动版打样，标杆案例驱动销售</a:t>
                      </a:r>
                      <a:endParaRPr sz="1100" b="0">
                        <a:solidFill>
                          <a:srgbClr val="FFFFFF"/>
                        </a:solidFill>
                      </a:endParaRPr>
                    </a:p>
                  </a:txBody>
                  <a:tcPr anchor="t">
                    <a:solidFill>
                      <a:srgbClr val="1A1A1A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B7EF3F"/>
                          </a:solidFill>
                        </a:rPr>
                        <a:t>大厂模仿</a:t>
                      </a:r>
                      <a:endParaRPr sz="1100" b="0">
                        <a:solidFill>
                          <a:srgbClr val="B7EF3F"/>
                        </a:solidFill>
                      </a:endParaRPr>
                    </a:p>
                  </a:txBody>
                  <a:tcPr anchor="t">
                    <a:solidFill>
                      <a:srgbClr val="1A2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B7EF3F"/>
                          </a:solidFill>
                        </a:rPr>
                        <a:t>竞争加剧</a:t>
                      </a:r>
                      <a:endParaRPr sz="1100" b="0">
                        <a:solidFill>
                          <a:srgbClr val="B7EF3F"/>
                        </a:solidFill>
                      </a:endParaRPr>
                    </a:p>
                  </a:txBody>
                  <a:tcPr anchor="t">
                    <a:solidFill>
                      <a:srgbClr val="1A2A1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b="1">
                          <a:solidFill>
                            <a:srgbClr val="B7EF3F"/>
                          </a:solidFill>
                        </a:rPr>
                        <a:t>双画像、关系资产和大佬网络形成三重护城河</a:t>
                      </a:r>
                      <a:endParaRPr sz="1100" b="0">
                        <a:solidFill>
                          <a:srgbClr val="B7EF3F"/>
                        </a:solidFill>
                      </a:endParaRPr>
                    </a:p>
                  </a:txBody>
                  <a:tcPr anchor="t">
                    <a:solidFill>
                      <a:srgbClr val="1A2A1A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8640" y="4864608"/>
            <a:ext cx="804672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700" b="0">
                <a:solidFill>
                  <a:srgbClr val="9C9C92"/>
                </a:solidFill>
              </a:rPr>
              <a:t>Waymate BP v1.23  |  风险应对</a:t>
            </a:r>
            <a:endParaRPr sz="700" b="0">
              <a:solidFill>
                <a:srgbClr val="9C9C92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438912"/>
            <a:ext cx="91440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</a:t>
            </a:r>
            <a:endParaRPr lang="en-US" sz="4200" dirty="0"/>
          </a:p>
        </p:txBody>
      </p:sp>
      <p:sp>
        <p:nvSpPr>
          <p:cNvPr id="3" name="Text 1"/>
          <p:cNvSpPr/>
          <p:nvPr/>
        </p:nvSpPr>
        <p:spPr>
          <a:xfrm>
            <a:off x="594360" y="1170432"/>
            <a:ext cx="18288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愿景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77240" y="1664208"/>
            <a:ext cx="758952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当你想推进一个目标时，系统能告诉你：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77240" y="2121408"/>
            <a:ext cx="7589520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此刻最值得聊的人是谁，为什么值得聊，该如何开场。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51560" y="2743200"/>
            <a:ext cx="7040880" cy="51206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而且，每一次连接都不会消失。它会变成你的关系资产，变成知识图谱上的一个节点，被检索、被复用、持续增值。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822960" y="3703320"/>
            <a:ext cx="2331720" cy="475488"/>
          </a:xfrm>
          <a:prstGeom prst="rect">
            <a:avLst/>
          </a:prstGeom>
          <a:solidFill>
            <a:srgbClr val="20201A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932688" y="3867912"/>
            <a:ext cx="2112264" cy="12801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80" b="1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数据层：人物画像 + 关系资产</a:t>
            </a:r>
            <a:endParaRPr lang="en-US" sz="880" dirty="0"/>
          </a:p>
        </p:txBody>
      </p:sp>
      <p:sp>
        <p:nvSpPr>
          <p:cNvPr id="9" name="Shape 7"/>
          <p:cNvSpPr/>
          <p:nvPr/>
        </p:nvSpPr>
        <p:spPr>
          <a:xfrm>
            <a:off x="3611880" y="3703320"/>
            <a:ext cx="2331720" cy="475488"/>
          </a:xfrm>
          <a:prstGeom prst="rect">
            <a:avLst/>
          </a:prstGeom>
          <a:solidFill>
            <a:srgbClr val="20201A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3721608" y="3867912"/>
            <a:ext cx="2112264" cy="12801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80" b="1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网络层：资源社群 + 大佬驻场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6400800" y="3703320"/>
            <a:ext cx="2331720" cy="475488"/>
          </a:xfrm>
          <a:prstGeom prst="rect">
            <a:avLst/>
          </a:prstGeom>
          <a:solidFill>
            <a:srgbClr val="20201A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6510528" y="3867912"/>
            <a:ext cx="2112264" cy="12801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80" b="1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生态层：知识库接入 + API 开放</a:t>
            </a:r>
            <a:endParaRPr lang="en-US" sz="880" dirty="0"/>
          </a:p>
        </p:txBody>
      </p:sp>
      <p:sp>
        <p:nvSpPr>
          <p:cNvPr id="13" name="Shape 11"/>
          <p:cNvSpPr/>
          <p:nvPr/>
        </p:nvSpPr>
        <p:spPr>
          <a:xfrm>
            <a:off x="0" y="4727448"/>
            <a:ext cx="9144000" cy="420624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457200" y="4837176"/>
            <a:ext cx="822960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  |  用目标找到同路人，一起同频共振  |  v1.23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28016"/>
            <a:ext cx="804672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产品定义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8046720" cy="5303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 是把个人知识和目标变成连接网络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896112"/>
            <a:ext cx="1828800" cy="36576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02920" y="1088136"/>
            <a:ext cx="8138160" cy="361188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822960" y="1243584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AI问答 + 授权知识库 -&gt; 人物画像 -&gt; 精准匹配 -&gt; Coffee Chat -&gt; 资源社群留存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22960" y="1755648"/>
            <a:ext cx="384048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325880" y="1755648"/>
            <a:ext cx="9144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轻输入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240280" y="1755648"/>
            <a:ext cx="5852160" cy="27432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用户回答 3 个问题：想推进什么、能贡献什么、现在缺什么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22960" y="2267712"/>
            <a:ext cx="384048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325880" y="2267712"/>
            <a:ext cx="9144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深理解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240280" y="2267712"/>
            <a:ext cx="5852160" cy="27432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用户可选择授权关联 Obsidian / Notion / flomo / GitHub / 阅读记录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22960" y="2779776"/>
            <a:ext cx="384048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325880" y="2779776"/>
            <a:ext cx="9144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人物画像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240280" y="2779776"/>
            <a:ext cx="5852160" cy="27432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人物画像描述当下目标、知识结构、生活习惯和沟通风格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22960" y="3291840"/>
            <a:ext cx="384048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325880" y="3291840"/>
            <a:ext cx="9144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真连接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2240280" y="3291840"/>
            <a:ext cx="5852160" cy="27432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系统给出推荐理由、话题和开场话术，一键预约 Coffee Chat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22960" y="3803904"/>
            <a:ext cx="384048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325880" y="3803904"/>
            <a:ext cx="9144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留得住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2240280" y="3803904"/>
            <a:ext cx="5852160" cy="27432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复盘写回画像，进入 AI/Web3/出海/硬件/独立开发等资源社群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48640" y="4864608"/>
            <a:ext cx="804672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 BP v1.23  |  2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28016"/>
            <a:ext cx="804672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痛点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8046720" cy="5303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现在的问题不是没人，而是不知道该找谁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896112"/>
            <a:ext cx="1828800" cy="36576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02920" y="1060704"/>
            <a:ext cx="3886200" cy="242316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777240" y="1207008"/>
            <a:ext cx="310896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线下活动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77240" y="1664208"/>
            <a:ext cx="3246120" cy="1234440"/>
          </a:xfrm>
          <a:prstGeom prst="rect">
            <a:avLst/>
          </a:prstGeom>
          <a:noFill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黑客松、创业营、行业峰会都有目标密度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但连接依赖群聊、自我介绍和随机碰面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活动结束后，好友躺在列表里，价值很快散掉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651760" y="2834640"/>
            <a:ext cx="1325880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4B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&lt;15 对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2651760" y="3182112"/>
            <a:ext cx="132588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200 人活动中常见有效后续连接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754880" y="1060704"/>
            <a:ext cx="3886200" cy="242316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5029200" y="1207008"/>
            <a:ext cx="310896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线上社群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029200" y="1664208"/>
            <a:ext cx="3246120" cy="1234440"/>
          </a:xfrm>
          <a:prstGeom prst="rect">
            <a:avLst/>
          </a:prstGeom>
          <a:noFill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微信群、Discord、飞书社群里有数百人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但不知道谁和自己的目标、能力、阶段相关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高价值成员沉默，普通成员留存越来越弱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903720" y="2834640"/>
            <a:ext cx="1325880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4B3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7 天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6903720" y="3182112"/>
            <a:ext cx="132588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活动群通常很快进入低活跃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02920" y="3712464"/>
            <a:ext cx="8138160" cy="82296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777240" y="3931920"/>
            <a:ext cx="758952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现有工具解决了“记录”和“聚集”，但没有解决“把对的人带到你面前”。Waymate 补的是连接层。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864608"/>
            <a:ext cx="804672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 BP v1.23  |  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28016"/>
            <a:ext cx="804672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市场机会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8046720" cy="5303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市场盘子不只是活动，而是目标驱动的人群连接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896112"/>
            <a:ext cx="1828800" cy="36576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02920" y="1060704"/>
            <a:ext cx="4754880" cy="342900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777240" y="1207008"/>
            <a:ext cx="402336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TAM / SAM / SOM 内部测算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960120" y="1682496"/>
            <a:ext cx="2011680" cy="2011680"/>
          </a:xfrm>
          <a:prstGeom prst="ellipse">
            <a:avLst/>
          </a:prstGeom>
          <a:solidFill>
            <a:srgbClr val="B7EF3F">
              <a:alpha val="88000"/>
            </a:srgbClr>
          </a:solidFill>
          <a:ln w="1524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960120" y="2044598"/>
            <a:ext cx="201168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TAM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960120" y="2446934"/>
            <a:ext cx="201168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数千万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55345" y="3670300"/>
            <a:ext cx="1828800" cy="4114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知识工作者、开发者、创业者、</a:t>
            </a:r>
            <a:endParaRPr lang="en-US" sz="800" dirty="0">
              <a:solidFill>
                <a:srgbClr val="9C9C9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0"/>
            </a:endParaRPr>
          </a:p>
          <a:p>
            <a:pPr marL="0" indent="0" algn="ctr">
              <a:buNone/>
            </a:pPr>
            <a:r>
              <a:rPr lang="en-US" sz="8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学生、数字游民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2788920" y="2066544"/>
            <a:ext cx="1600200" cy="1600200"/>
          </a:xfrm>
          <a:prstGeom prst="ellipse">
            <a:avLst/>
          </a:prstGeom>
          <a:solidFill>
            <a:srgbClr val="4BB3FD">
              <a:alpha val="88000"/>
            </a:srgbClr>
          </a:solidFill>
          <a:ln w="15240">
            <a:solidFill>
              <a:srgbClr val="4BB3FD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2788920" y="2354580"/>
            <a:ext cx="160020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SAM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788920" y="2674620"/>
            <a:ext cx="160020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500 万+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736850" y="3651250"/>
            <a:ext cx="1600200" cy="4114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重度知识库/社群/项目</a:t>
            </a:r>
            <a:endParaRPr lang="en-US" sz="800" dirty="0">
              <a:solidFill>
                <a:srgbClr val="9C9C9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0"/>
            </a:endParaRPr>
          </a:p>
          <a:p>
            <a:pPr marL="0" indent="0" algn="ctr">
              <a:buNone/>
            </a:pPr>
            <a:r>
              <a:rPr lang="en-US" sz="8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协作人群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3977640" y="2432304"/>
            <a:ext cx="1097280" cy="1097280"/>
          </a:xfrm>
          <a:prstGeom prst="ellipse">
            <a:avLst/>
          </a:prstGeom>
          <a:solidFill>
            <a:srgbClr val="F6C85F">
              <a:alpha val="88000"/>
            </a:srgbClr>
          </a:solidFill>
          <a:ln w="15240">
            <a:solidFill>
              <a:srgbClr val="F6C85F"/>
            </a:solidFill>
            <a:prstDash val="solid"/>
          </a:ln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3977640" y="2629814"/>
            <a:ext cx="109728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SOM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977640" y="2849270"/>
            <a:ext cx="109728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50 万+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977640" y="3651250"/>
            <a:ext cx="1371600" cy="4114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前24个月可触达的</a:t>
            </a:r>
            <a:endParaRPr lang="en-US" sz="800" dirty="0">
              <a:solidFill>
                <a:srgbClr val="9C9C9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0"/>
            </a:endParaRPr>
          </a:p>
          <a:p>
            <a:pPr marL="0" indent="0" algn="ctr">
              <a:buNone/>
            </a:pPr>
            <a:r>
              <a:rPr lang="en-US" sz="8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种子用户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777240" y="4114800"/>
            <a:ext cx="4206240" cy="23774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关键变化：从“活动工具”扩大为“目标匹配 + 资源社群 + 个人关系资产”。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532120" y="1060704"/>
            <a:ext cx="3108960" cy="342900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5806440" y="1207008"/>
            <a:ext cx="256032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首批高价值人群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5806440" y="1664208"/>
            <a:ext cx="109728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AI / Agent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931152" y="1664208"/>
            <a:ext cx="141732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项目合作、技术讨论、行业情报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806440" y="2139696"/>
            <a:ext cx="109728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Web3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931152" y="2139696"/>
            <a:ext cx="141732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组队、投资机会、生态资源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806440" y="2615184"/>
            <a:ext cx="109728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出海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931152" y="2615184"/>
            <a:ext cx="141732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市场验证、渠道、海外经验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806440" y="3090672"/>
            <a:ext cx="109728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硬件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931152" y="3090672"/>
            <a:ext cx="141732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供应链、量产经验、样机反馈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806440" y="3566160"/>
            <a:ext cx="109728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独立开发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931152" y="3566160"/>
            <a:ext cx="141732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冷启动、产品反馈、互相推广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548640" y="4864608"/>
            <a:ext cx="804672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 BP v1.23  |  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28016"/>
            <a:ext cx="804672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核心机制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8046720" cy="5303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人物画像让匹配从“填表”升级为“懂人”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896112"/>
            <a:ext cx="1828800" cy="36576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02920" y="1060704"/>
            <a:ext cx="3886200" cy="219456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777240" y="1207008"/>
            <a:ext cx="3200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数据来源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609344"/>
            <a:ext cx="3246120" cy="1234440"/>
          </a:xfrm>
          <a:prstGeom prst="rect">
            <a:avLst/>
          </a:prstGeom>
          <a:noFill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主动输入：AI问答捕捉当下任务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知识库：Obsidian / Notion / flomo 可授权关联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行为习惯：作息、学习节奏、沟通偏好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专业轨迹：GitHub、阅读记录、项目履历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2898648"/>
            <a:ext cx="32461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隐私原则：默认最小化授权，本地向量化，原文不出库。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754880" y="1060704"/>
            <a:ext cx="3886200" cy="219456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5029200" y="1207008"/>
            <a:ext cx="32004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人物画像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0" y="1609344"/>
            <a:ext cx="109728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目标维度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144768" y="1609344"/>
            <a:ext cx="2194560" cy="228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目标、阶段、能力水位、资源缺口、可贡献价值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029200" y="2212848"/>
            <a:ext cx="109728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特质维度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144768" y="2212848"/>
            <a:ext cx="2194560" cy="22860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知识体系、思维模式、沟通风格、长期兴趣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029200" y="2798064"/>
            <a:ext cx="324612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结果：同时刻画「当下目标」与「长期特质」，精度远超单一标签匹配。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02920" y="3493008"/>
            <a:ext cx="8138160" cy="841248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804672" y="3803904"/>
            <a:ext cx="1207008" cy="292608"/>
          </a:xfrm>
          <a:prstGeom prst="round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804672" y="3840480"/>
            <a:ext cx="1207008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目标相关度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377440" y="3803904"/>
            <a:ext cx="1207008" cy="292608"/>
          </a:xfrm>
          <a:prstGeom prst="round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2377440" y="3840480"/>
            <a:ext cx="1207008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阶段相近度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950208" y="3803904"/>
            <a:ext cx="1207008" cy="292608"/>
          </a:xfrm>
          <a:prstGeom prst="round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3950208" y="3840480"/>
            <a:ext cx="1207008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能力互补度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522976" y="3803904"/>
            <a:ext cx="1207008" cy="292608"/>
          </a:xfrm>
          <a:prstGeom prst="round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5522976" y="3840480"/>
            <a:ext cx="1207008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需求匹配度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7095744" y="3803904"/>
            <a:ext cx="1207008" cy="292608"/>
          </a:xfrm>
          <a:prstGeom prst="roundRect">
            <a:avLst/>
          </a:prstGeom>
          <a:solidFill>
            <a:srgbClr val="F6C85F"/>
          </a:solidFill>
          <a:ln w="12700">
            <a:solidFill>
              <a:srgbClr val="F6C85F"/>
            </a:solidFill>
            <a:prstDash val="solid"/>
          </a:ln>
        </p:spPr>
        <p:txBody>
          <a:bodyPr/>
          <a:p/>
        </p:txBody>
      </p:sp>
      <p:sp>
        <p:nvSpPr>
          <p:cNvPr id="26" name="Text 24"/>
          <p:cNvSpPr/>
          <p:nvPr/>
        </p:nvSpPr>
        <p:spPr>
          <a:xfrm>
            <a:off x="7095744" y="3840480"/>
            <a:ext cx="1207008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风格兼容度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48640" y="4864608"/>
            <a:ext cx="804672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 BP v1.23  |  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28016"/>
            <a:ext cx="804672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产品功能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8046720" cy="5303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产品闭环把一次聊天变成可复用资产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896112"/>
            <a:ext cx="1828800" cy="36576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02920" y="1024128"/>
            <a:ext cx="8138160" cy="347472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713232" y="1060704"/>
            <a:ext cx="384048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70432" y="1078992"/>
            <a:ext cx="196596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AI 追问生成人物画像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46120" y="1078992"/>
            <a:ext cx="50749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AI问答 + 可授权知识库，生成人物画像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02920" y="1508760"/>
            <a:ext cx="8138160" cy="347472"/>
          </a:xfrm>
          <a:prstGeom prst="rect">
            <a:avLst/>
          </a:prstGeom>
          <a:solidFill>
            <a:srgbClr val="20201A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713232" y="1545336"/>
            <a:ext cx="384048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70432" y="1563624"/>
            <a:ext cx="196596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多维匹配和推荐理由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246120" y="1563624"/>
            <a:ext cx="50749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给出匹配分、为什么值得聊、可以聊什么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02920" y="1993392"/>
            <a:ext cx="8138160" cy="347472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713232" y="2029968"/>
            <a:ext cx="384048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170432" y="2048256"/>
            <a:ext cx="196596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聊天脚手架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246120" y="2048256"/>
            <a:ext cx="50749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降低第一次发起 Coffee Chat 的心理成本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02920" y="2478024"/>
            <a:ext cx="8138160" cy="347472"/>
          </a:xfrm>
          <a:prstGeom prst="rect">
            <a:avLst/>
          </a:prstGeom>
          <a:solidFill>
            <a:srgbClr val="20201A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713232" y="2514600"/>
            <a:ext cx="384048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170432" y="2532888"/>
            <a:ext cx="196596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开放时间预约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246120" y="2532888"/>
            <a:ext cx="50749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社群大佬每周固定开放时间，可预约 1v1 Coffee Chat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02920" y="2962656"/>
            <a:ext cx="8138160" cy="347472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713232" y="2999232"/>
            <a:ext cx="384048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170432" y="3017520"/>
            <a:ext cx="196596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复盘写回画像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246120" y="3017520"/>
            <a:ext cx="50749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每次连接沉淀为洞察、建议和下一步行动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02920" y="3447288"/>
            <a:ext cx="8138160" cy="347472"/>
          </a:xfrm>
          <a:prstGeom prst="rect">
            <a:avLst/>
          </a:prstGeom>
          <a:solidFill>
            <a:srgbClr val="20201A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26" name="Text 24"/>
          <p:cNvSpPr/>
          <p:nvPr/>
        </p:nvSpPr>
        <p:spPr>
          <a:xfrm>
            <a:off x="713232" y="3483864"/>
            <a:ext cx="384048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06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70432" y="3502152"/>
            <a:ext cx="196596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关系资产图谱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246120" y="3502152"/>
            <a:ext cx="50749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记录帮过谁、谁帮过你、下次该找谁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502920" y="3931920"/>
            <a:ext cx="8138160" cy="347472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30" name="Text 28"/>
          <p:cNvSpPr/>
          <p:nvPr/>
        </p:nvSpPr>
        <p:spPr>
          <a:xfrm>
            <a:off x="713232" y="3968496"/>
            <a:ext cx="384048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07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1170432" y="3986784"/>
            <a:ext cx="196596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跨活动画像复用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3246120" y="3986784"/>
            <a:ext cx="50749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参加不同活动和社群，无需反复填表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502920" y="4416552"/>
            <a:ext cx="8138160" cy="347472"/>
          </a:xfrm>
          <a:prstGeom prst="rect">
            <a:avLst/>
          </a:prstGeom>
          <a:solidFill>
            <a:srgbClr val="20201A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34" name="Text 32"/>
          <p:cNvSpPr/>
          <p:nvPr/>
        </p:nvSpPr>
        <p:spPr>
          <a:xfrm>
            <a:off x="713232" y="4453128"/>
            <a:ext cx="384048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08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1170432" y="4471416"/>
            <a:ext cx="196596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资源社群留存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3246120" y="4471416"/>
            <a:ext cx="5074920" cy="20116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AI/Web3/出海/硬件/独立开发分群运营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548640" y="4864608"/>
            <a:ext cx="804672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 BP v1.23  |  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28016"/>
            <a:ext cx="804672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技术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8046720" cy="5303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技术架构围绕画像、匹配和复盘形成学习闭环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896112"/>
            <a:ext cx="1828800" cy="36576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484632" y="1097280"/>
            <a:ext cx="969264" cy="749808"/>
          </a:xfrm>
          <a:prstGeom prst="round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530352" y="1261872"/>
            <a:ext cx="877824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AI问答</a:t>
            </a:r>
            <a:endParaRPr lang="en-US" sz="850" dirty="0"/>
          </a:p>
          <a:p>
            <a:pPr marL="0" indent="0" algn="ctr">
              <a:buNone/>
            </a:pPr>
            <a:r>
              <a:rPr lang="en-US" sz="85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+ 知识库授权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1472184" y="1344168"/>
            <a:ext cx="201168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&gt;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1691640" y="1097280"/>
            <a:ext cx="969264" cy="749808"/>
          </a:xfrm>
          <a:prstGeom prst="roundRect">
            <a:avLst/>
          </a:prstGeom>
          <a:solidFill>
            <a:srgbClr val="171713"/>
          </a:solidFill>
          <a:ln w="12700">
            <a:solidFill>
              <a:srgbClr val="33332C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1737360" y="1261872"/>
            <a:ext cx="877824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AI 追问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画像生成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2679192" y="1344168"/>
            <a:ext cx="201168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&gt;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898648" y="1097280"/>
            <a:ext cx="969264" cy="749808"/>
          </a:xfrm>
          <a:prstGeom prst="roundRect">
            <a:avLst/>
          </a:prstGeom>
          <a:solidFill>
            <a:srgbClr val="171713"/>
          </a:solidFill>
          <a:ln w="12700">
            <a:solidFill>
              <a:srgbClr val="33332C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2944368" y="1261872"/>
            <a:ext cx="877824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任务/人物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向量化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3886200" y="1344168"/>
            <a:ext cx="201168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&gt;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105656" y="1097280"/>
            <a:ext cx="969264" cy="749808"/>
          </a:xfrm>
          <a:prstGeom prst="roundRect">
            <a:avLst/>
          </a:prstGeom>
          <a:solidFill>
            <a:srgbClr val="171713"/>
          </a:solidFill>
          <a:ln w="12700">
            <a:solidFill>
              <a:srgbClr val="33332C"/>
            </a:solidFill>
            <a:prstDash val="solid"/>
          </a:ln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4151376" y="1261872"/>
            <a:ext cx="877824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多维匹配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评分引擎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5093208" y="1344168"/>
            <a:ext cx="201168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&gt;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312664" y="1097280"/>
            <a:ext cx="969264" cy="749808"/>
          </a:xfrm>
          <a:prstGeom prst="roundRect">
            <a:avLst/>
          </a:prstGeom>
          <a:solidFill>
            <a:srgbClr val="171713"/>
          </a:solidFill>
          <a:ln w="12700">
            <a:solidFill>
              <a:srgbClr val="33332C"/>
            </a:solidFill>
            <a:prstDash val="solid"/>
          </a:ln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5358384" y="1261872"/>
            <a:ext cx="877824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推荐理由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话题脚本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6300216" y="1344168"/>
            <a:ext cx="201168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&gt;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519672" y="1097280"/>
            <a:ext cx="969264" cy="749808"/>
          </a:xfrm>
          <a:prstGeom prst="roundRect">
            <a:avLst/>
          </a:prstGeom>
          <a:solidFill>
            <a:srgbClr val="171713"/>
          </a:solidFill>
          <a:ln w="12700">
            <a:solidFill>
              <a:srgbClr val="33332C"/>
            </a:solidFill>
            <a:prstDash val="solid"/>
          </a:ln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6565392" y="1261872"/>
            <a:ext cx="877824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Coffee Chat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线上/线下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7507224" y="1344168"/>
            <a:ext cx="201168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&gt;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7726680" y="1097280"/>
            <a:ext cx="969264" cy="749808"/>
          </a:xfrm>
          <a:prstGeom prst="round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7772400" y="1261872"/>
            <a:ext cx="877824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复盘写回</a:t>
            </a:r>
            <a:endParaRPr lang="en-US" sz="850" dirty="0"/>
          </a:p>
          <a:p>
            <a:pPr marL="0" indent="0" algn="ctr">
              <a:buNone/>
            </a:pPr>
            <a:r>
              <a:rPr lang="en-US" sz="850" b="1" dirty="0">
                <a:solidFill>
                  <a:srgbClr val="1111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关系沉淀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502920" y="2276856"/>
            <a:ext cx="8138160" cy="201168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804672" y="2642616"/>
            <a:ext cx="54864" cy="329184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27" name="Text 25"/>
          <p:cNvSpPr/>
          <p:nvPr/>
        </p:nvSpPr>
        <p:spPr>
          <a:xfrm>
            <a:off x="987552" y="2615184"/>
            <a:ext cx="14173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人物画像引擎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2450592" y="2615184"/>
            <a:ext cx="5715000" cy="29260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人物画像回答“做什么”和“是谁”，匹配精度高于单一表单标签。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804672" y="3154680"/>
            <a:ext cx="54864" cy="329184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30" name="Text 28"/>
          <p:cNvSpPr/>
          <p:nvPr/>
        </p:nvSpPr>
        <p:spPr>
          <a:xfrm>
            <a:off x="987552" y="3127248"/>
            <a:ext cx="14173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闭环学习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2450592" y="3127248"/>
            <a:ext cx="5715000" cy="29260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Coffee Chat 后的反馈写回画像，越用越准，关系资产逐步沉淀。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804672" y="3666744"/>
            <a:ext cx="54864" cy="329184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33" name="Text 31"/>
          <p:cNvSpPr/>
          <p:nvPr/>
        </p:nvSpPr>
        <p:spPr>
          <a:xfrm>
            <a:off x="987552" y="3639312"/>
            <a:ext cx="14173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隐私优先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2450592" y="3639312"/>
            <a:ext cx="5715000" cy="29260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知识库默认本地向量化，只上传 embedding 和用户确认后的画像摘要。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48640" y="4864608"/>
            <a:ext cx="804672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 BP v1.23  |  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28016"/>
            <a:ext cx="804672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商业化第一阶段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8046720" cy="5303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先在黑客松验证“推荐的人真的值得聊”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896112"/>
            <a:ext cx="1828800" cy="36576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02920" y="1060704"/>
            <a:ext cx="8138160" cy="141732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777240" y="1142746"/>
            <a:ext cx="22860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服务套餐</a:t>
            </a:r>
            <a:endParaRPr lang="en-US" sz="15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/>
        </p:nvGraphicFramePr>
        <p:xfrm>
          <a:off x="777240" y="1371600"/>
          <a:ext cx="7589520" cy="1024128"/>
        </p:xfrm>
        <a:graphic>
          <a:graphicData uri="http://schemas.openxmlformats.org/drawingml/2006/table">
            <a:tbl>
              <a:tblPr/>
              <a:tblGrid>
                <a:gridCol w="914400"/>
                <a:gridCol w="4297680"/>
                <a:gridCol w="731520"/>
                <a:gridCol w="1005840"/>
              </a:tblGrid>
              <a:tr h="2560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版本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内容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人数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11111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价格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EF3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基础版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活动专属匹配页 + AI 推荐 + Coffee Chat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&lt;50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199/场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标准版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基础版 + 画像预热 + 复盘报告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&lt;200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599/场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定制版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标准版 + 定制维度 + 数据看板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rgbClr val="F2F2E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200+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B7EF3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1,299/场</a:t>
                      </a:r>
                      <a:endParaRPr lang="en-US" sz="8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8288" marR="18288" marT="18288" marB="18288" anchor="ctr">
                    <a:lnL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2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0201A"/>
                    </a:solidFill>
                  </a:tcPr>
                </a:tc>
              </a:tr>
            </a:tbl>
          </a:graphicData>
        </a:graphic>
      </p:graphicFrame>
      <p:sp>
        <p:nvSpPr>
          <p:cNvPr id="8" name="Shape 5"/>
          <p:cNvSpPr/>
          <p:nvPr/>
        </p:nvSpPr>
        <p:spPr>
          <a:xfrm>
            <a:off x="502920" y="2779776"/>
            <a:ext cx="3931920" cy="1572768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7" name="Text 6"/>
          <p:cNvSpPr/>
          <p:nvPr/>
        </p:nvSpPr>
        <p:spPr>
          <a:xfrm>
            <a:off x="777240" y="2834640"/>
            <a:ext cx="27432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重点合作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777240" y="3282696"/>
            <a:ext cx="3246120" cy="777240"/>
          </a:xfrm>
          <a:prstGeom prst="rect">
            <a:avLst/>
          </a:prstGeom>
          <a:noFill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DoraHacks / HackShanghai 等头部黑客松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字节、腾讯、阿里等企业内黑客松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清华、北大、上交等高校黑客松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Web3 / AI 高价值主题黑客松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4709160" y="2779776"/>
            <a:ext cx="3931920" cy="1572768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4983480" y="2834640"/>
            <a:ext cx="274320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验证指标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4983480" y="3246120"/>
            <a:ext cx="1371600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40%+</a:t>
            </a:r>
            <a:endParaRPr lang="en-US" sz="1900" dirty="0"/>
          </a:p>
        </p:txBody>
      </p:sp>
      <p:sp>
        <p:nvSpPr>
          <p:cNvPr id="14" name="Text 11"/>
          <p:cNvSpPr/>
          <p:nvPr/>
        </p:nvSpPr>
        <p:spPr>
          <a:xfrm>
            <a:off x="4983480" y="3520440"/>
            <a:ext cx="137160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匹配发起率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6720840" y="3246120"/>
            <a:ext cx="1371600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25%+</a:t>
            </a:r>
            <a:endParaRPr lang="en-US" sz="1900" dirty="0"/>
          </a:p>
        </p:txBody>
      </p:sp>
      <p:sp>
        <p:nvSpPr>
          <p:cNvPr id="16" name="Text 13"/>
          <p:cNvSpPr/>
          <p:nvPr/>
        </p:nvSpPr>
        <p:spPr>
          <a:xfrm>
            <a:off x="6720840" y="3520440"/>
            <a:ext cx="137160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Coffee Chat 完成率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4983480" y="3703320"/>
            <a:ext cx="1371600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50+</a:t>
            </a:r>
            <a:endParaRPr lang="en-US" sz="1900" dirty="0"/>
          </a:p>
        </p:txBody>
      </p:sp>
      <p:sp>
        <p:nvSpPr>
          <p:cNvPr id="18" name="Text 15"/>
          <p:cNvSpPr/>
          <p:nvPr/>
        </p:nvSpPr>
        <p:spPr>
          <a:xfrm>
            <a:off x="4983480" y="3977639"/>
            <a:ext cx="137160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活动后 NPS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6720840" y="3703320"/>
            <a:ext cx="1371600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60%+</a:t>
            </a:r>
            <a:endParaRPr lang="en-US" sz="1900" dirty="0"/>
          </a:p>
        </p:txBody>
      </p:sp>
      <p:sp>
        <p:nvSpPr>
          <p:cNvPr id="20" name="Text 17"/>
          <p:cNvSpPr/>
          <p:nvPr/>
        </p:nvSpPr>
        <p:spPr>
          <a:xfrm>
            <a:off x="6720840" y="3977639"/>
            <a:ext cx="137160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活动方复购率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548640" y="4864608"/>
            <a:ext cx="804672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 BP v1.23  |  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28016"/>
            <a:ext cx="8046720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商业化第二阶段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365760"/>
            <a:ext cx="8046720" cy="5303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第二阶段从活动插件扩展到社群常驻能力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48640" y="896112"/>
            <a:ext cx="1828800" cy="36576"/>
          </a:xfrm>
          <a:prstGeom prst="rect">
            <a:avLst/>
          </a:prstGeom>
          <a:solidFill>
            <a:srgbClr val="B7EF3F"/>
          </a:solidFill>
          <a:ln w="12700">
            <a:solidFill>
              <a:srgbClr val="B7EF3F"/>
            </a:solidFill>
            <a:prstDash val="solid"/>
          </a:ln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02920" y="1097280"/>
            <a:ext cx="2560320" cy="2761488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704088" y="1271016"/>
            <a:ext cx="214884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OPC 产品社群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04088" y="1700784"/>
            <a:ext cx="2148840" cy="1325880"/>
          </a:xfrm>
          <a:prstGeom prst="rect">
            <a:avLst/>
          </a:prstGeom>
          <a:noFill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产品/设计/开发画像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月度推荐 3-5 位同频搭子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季度目标连接日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社群主数据看板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704088" y="3008376"/>
            <a:ext cx="2148840" cy="347472"/>
          </a:xfrm>
          <a:prstGeom prst="roundRect">
            <a:avLst/>
          </a:prstGeom>
          <a:solidFill>
            <a:srgbClr val="20201A"/>
          </a:solidFill>
          <a:ln w="12700">
            <a:solidFill>
              <a:srgbClr val="33332C"/>
            </a:solidFill>
            <a:prstDash val="solid"/>
          </a:ln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704088" y="3081528"/>
            <a:ext cx="214884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99-399/月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91840" y="1097280"/>
            <a:ext cx="2560320" cy="2761488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3493008" y="1271016"/>
            <a:ext cx="214884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开发者社群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493008" y="1700784"/>
            <a:ext cx="2148840" cy="1325880"/>
          </a:xfrm>
          <a:prstGeom prst="rect">
            <a:avLst/>
          </a:prstGeom>
          <a:noFill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Meetup 匹配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学习搭子和开源组队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Side Project 协作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大会社交层插件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493008" y="3008376"/>
            <a:ext cx="2148840" cy="347472"/>
          </a:xfrm>
          <a:prstGeom prst="roundRect">
            <a:avLst/>
          </a:prstGeom>
          <a:solidFill>
            <a:srgbClr val="20201A"/>
          </a:solidFill>
          <a:ln w="12700">
            <a:solidFill>
              <a:srgbClr val="33332C"/>
            </a:solidFill>
            <a:prstDash val="solid"/>
          </a:ln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3493008" y="3081528"/>
            <a:ext cx="214884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99-199/场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9.9/月个人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080760" y="1097280"/>
            <a:ext cx="2560320" cy="2761488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6281928" y="1271016"/>
            <a:ext cx="214884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创业者社群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281928" y="1700784"/>
            <a:ext cx="2148840" cy="1325880"/>
          </a:xfrm>
          <a:prstGeom prst="rect">
            <a:avLst/>
          </a:prstGeom>
          <a:noFill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创业营全程匹配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投资人/项目双向匹配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创业咖啡驻场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2F2E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营期连接报告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6281928" y="3008376"/>
            <a:ext cx="2148840" cy="347472"/>
          </a:xfrm>
          <a:prstGeom prst="roundRect">
            <a:avLst/>
          </a:prstGeom>
          <a:solidFill>
            <a:srgbClr val="20201A"/>
          </a:solidFill>
          <a:ln w="12700">
            <a:solidFill>
              <a:srgbClr val="33332C"/>
            </a:solidFill>
            <a:prstDash val="solid"/>
          </a:ln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6281928" y="3081528"/>
            <a:ext cx="214884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B7EF3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1,000-3,000/月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02920" y="3803904"/>
            <a:ext cx="8138160" cy="502920"/>
          </a:xfrm>
          <a:prstGeom prst="rect">
            <a:avLst/>
          </a:prstGeom>
          <a:solidFill>
            <a:srgbClr val="171713"/>
          </a:solidFill>
          <a:ln w="7620">
            <a:solidFill>
              <a:srgbClr val="33332C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777240" y="3968496"/>
            <a:ext cx="758952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5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目标合作：OPC、PMCAFF、掘金、思否、GDG、阿里云开发者社区、城市创业/产品 Meetup、开源社区线下活动。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48640" y="4590288"/>
            <a:ext cx="8046720" cy="1463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700" dirty="0">
                <a:solidFill>
                  <a:srgbClr val="9C9C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Waymate BP v1.23  |  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icrosoft YaHei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Microsoft YaHe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icrosoft YaHei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Microsoft YaHe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4800</Words>
  <Application>WPS 演示</Application>
  <PresentationFormat>On-screen Show (16:9)</PresentationFormat>
  <Paragraphs>855</Paragraphs>
  <Slides>18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6" baseType="lpstr">
      <vt:lpstr>Arial</vt:lpstr>
      <vt:lpstr>宋体</vt:lpstr>
      <vt:lpstr>Wingdings</vt:lpstr>
      <vt:lpstr>微软雅黑</vt:lpstr>
      <vt:lpstr>微软雅黑</vt:lpstr>
      <vt:lpstr>Arial Unicode MS</vt:lpstr>
      <vt:lpstr>等线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Waymate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Waymate BP v1.11</dc:title>
  <dc:creator>Waymate</dc:creator>
  <dc:subject>Waymate BP v1.11</dc:subject>
  <cp:lastModifiedBy>West</cp:lastModifiedBy>
  <cp:revision>4</cp:revision>
  <dcterms:created xsi:type="dcterms:W3CDTF">2026-07-07T15:13:00Z</dcterms:created>
  <dcterms:modified xsi:type="dcterms:W3CDTF">2026-07-08T05:32:57Z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70F7F7E98A3C4E3688F3C06EB18AC7A8_12</vt:lpwstr>
  </property>
  <property fmtid="{D5CDD505-2E9C-101B-9397-08002B2CF9AE}" pid="3" name="KSOProductBuildVer">
    <vt:lpwstr>2052-12.1.0.26895</vt:lpwstr>
  </property>
</Properties>
</file>