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6256000" cy="9144000"/>
  <p:notesSz cx="9144000" cy="16256000"/>
  <p:embeddedFontLst>
    <p:embeddedFont>
      <p:font typeface="Liter" panose="02000503030000020004" pitchFamily="34" charset="0"/>
      <p:regular r:id="rId14"/>
    </p:embeddedFont>
    <p:embeddedFont>
      <p:font typeface="Liter" panose="02000503030000020004" pitchFamily="34" charset="-122"/>
      <p:regular r:id="rId15"/>
    </p:embeddedFont>
    <p:embeddedFont>
      <p:font typeface="Liter" panose="02000503030000020004" pitchFamily="34" charset="-120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hyperlink" Target="http://47.238.66.244:7104/finance-ops/cross-border-finance-sandbo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msovlwkapgany/mnt/agents/output/cross-border-sandbox/images/7_Global_Logistics_Network_Concept.png"/>
          <p:cNvPicPr>
            <a:picLocks noChangeAspect="1"/>
          </p:cNvPicPr>
          <p:nvPr/>
        </p:nvPicPr>
        <p:blipFill>
          <a:blip r:embed="rId1"/>
          <a:srcRect l="111" r="111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0B1120">
                  <a:alpha val="94000"/>
                </a:srgbClr>
              </a:gs>
              <a:gs pos="50000">
                <a:srgbClr val="0B1120">
                  <a:alpha val="75000"/>
                </a:srgbClr>
              </a:gs>
              <a:gs pos="100000">
                <a:srgbClr val="0B1120">
                  <a:alpha val="38000"/>
                </a:srgbClr>
              </a:gs>
            </a:gsLst>
            <a:lin ang="0" scaled="1"/>
          </a:gra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016000" y="2794000"/>
            <a:ext cx="4318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300" kern="0" spc="4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GLOBAL OPERATION SIMULATION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016000" y="3302000"/>
            <a:ext cx="8890000" cy="177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5600" kern="0" spc="1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跨境企业经营沙盘</a:t>
            </a:r>
            <a:endParaRPr lang="en-US" sz="5600" dirty="0"/>
          </a:p>
        </p:txBody>
      </p:sp>
      <p:sp>
        <p:nvSpPr>
          <p:cNvPr id="6" name="Shape 3"/>
          <p:cNvSpPr/>
          <p:nvPr/>
        </p:nvSpPr>
        <p:spPr>
          <a:xfrm>
            <a:off x="1016000" y="5334000"/>
            <a:ext cx="1016000" cy="50800"/>
          </a:xfrm>
          <a:prstGeom prst="rect">
            <a:avLst/>
          </a:prstGeom>
          <a:solidFill>
            <a:srgbClr val="0EA5E9"/>
          </a:solidFill>
        </p:spPr>
      </p:sp>
      <p:sp>
        <p:nvSpPr>
          <p:cNvPr id="7" name="Text 4"/>
          <p:cNvSpPr/>
          <p:nvPr/>
        </p:nvSpPr>
        <p:spPr>
          <a:xfrm>
            <a:off x="1016000" y="5638800"/>
            <a:ext cx="7620000" cy="1016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22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不是ERP，而是每一家企业都可以</a:t>
            </a:r>
            <a:endParaRPr lang="en-US" sz="2200" dirty="0"/>
          </a:p>
          <a:p>
            <a:pPr algn="l">
              <a:lnSpc>
                <a:spcPct val="160000"/>
              </a:lnSpc>
            </a:pPr>
            <a:r>
              <a:rPr lang="en-US" sz="22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提前试错的AI业财一体推演系统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1016000" y="6858000"/>
            <a:ext cx="2032000" cy="457200"/>
          </a:xfrm>
          <a:prstGeom prst="rect">
            <a:avLst/>
          </a:prstGeom>
          <a:solidFill>
            <a:srgbClr val="0EA5E9">
              <a:alpha val="12549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16000" y="6858000"/>
            <a:ext cx="2032000" cy="457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5 MIN PITCH</a:t>
            </a:r>
            <a:endParaRPr lang="en-US" sz="13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0"/>
            <a:ext cx="6350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3200" kern="0" spc="300" dirty="0">
                <a:solidFill>
                  <a:srgbClr val="F8FAFC">
                    <a:alpha val="6000"/>
                  </a:srgbClr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CONTENTS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62000" y="635000"/>
            <a:ext cx="3810000" cy="635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3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演讲概览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762000" y="1397000"/>
            <a:ext cx="762000" cy="38100"/>
          </a:xfrm>
          <a:prstGeom prst="rect">
            <a:avLst/>
          </a:prstGeom>
          <a:solidFill>
            <a:srgbClr val="0EA5E9"/>
          </a:solidFill>
        </p:spPr>
      </p:sp>
      <p:sp>
        <p:nvSpPr>
          <p:cNvPr id="5" name="Text 3"/>
          <p:cNvSpPr/>
          <p:nvPr/>
        </p:nvSpPr>
        <p:spPr>
          <a:xfrm>
            <a:off x="762000" y="2286000"/>
            <a:ext cx="889000" cy="762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8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1778000" y="2286000"/>
            <a:ext cx="5080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为什么做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778000" y="2743200"/>
            <a:ext cx="5080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从"记录过去"到"推演未来"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3429000"/>
            <a:ext cx="6604000" cy="12700"/>
          </a:xfrm>
          <a:prstGeom prst="rect">
            <a:avLst/>
          </a:prstGeom>
          <a:solidFill>
            <a:srgbClr val="334155"/>
          </a:solidFill>
        </p:spPr>
      </p:sp>
      <p:sp>
        <p:nvSpPr>
          <p:cNvPr id="9" name="Text 7"/>
          <p:cNvSpPr/>
          <p:nvPr/>
        </p:nvSpPr>
        <p:spPr>
          <a:xfrm>
            <a:off x="762000" y="3810000"/>
            <a:ext cx="1016000" cy="762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8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4800" dirty="0"/>
          </a:p>
        </p:txBody>
      </p:sp>
      <p:sp>
        <p:nvSpPr>
          <p:cNvPr id="10" name="Text 8"/>
          <p:cNvSpPr/>
          <p:nvPr/>
        </p:nvSpPr>
        <p:spPr>
          <a:xfrm>
            <a:off x="1778000" y="3810000"/>
            <a:ext cx="5080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产品演示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78000" y="4267200"/>
            <a:ext cx="5080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改一个数据，运行整个企业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4953000"/>
            <a:ext cx="6604000" cy="12700"/>
          </a:xfrm>
          <a:prstGeom prst="rect">
            <a:avLst/>
          </a:prstGeom>
          <a:solidFill>
            <a:srgbClr val="334155"/>
          </a:solidFill>
        </p:spPr>
      </p:sp>
      <p:sp>
        <p:nvSpPr>
          <p:cNvPr id="13" name="Text 11"/>
          <p:cNvSpPr/>
          <p:nvPr/>
        </p:nvSpPr>
        <p:spPr>
          <a:xfrm>
            <a:off x="762000" y="5334000"/>
            <a:ext cx="1016000" cy="762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8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</a:t>
            </a:r>
            <a:endParaRPr lang="en-US" sz="4800" dirty="0"/>
          </a:p>
        </p:txBody>
      </p:sp>
      <p:sp>
        <p:nvSpPr>
          <p:cNvPr id="14" name="Text 12"/>
          <p:cNvSpPr/>
          <p:nvPr/>
        </p:nvSpPr>
        <p:spPr>
          <a:xfrm>
            <a:off x="1778000" y="5334000"/>
            <a:ext cx="5080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AI驱动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778000" y="5791200"/>
            <a:ext cx="5080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多智能体协同推演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62000" y="6477000"/>
            <a:ext cx="6604000" cy="12700"/>
          </a:xfrm>
          <a:prstGeom prst="rect">
            <a:avLst/>
          </a:prstGeom>
          <a:solidFill>
            <a:srgbClr val="334155"/>
          </a:solidFill>
        </p:spPr>
      </p:sp>
      <p:sp>
        <p:nvSpPr>
          <p:cNvPr id="17" name="Text 15"/>
          <p:cNvSpPr/>
          <p:nvPr/>
        </p:nvSpPr>
        <p:spPr>
          <a:xfrm>
            <a:off x="762000" y="6858000"/>
            <a:ext cx="1016000" cy="762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8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04</a:t>
            </a:r>
            <a:endParaRPr lang="en-US" sz="4800" dirty="0"/>
          </a:p>
        </p:txBody>
      </p:sp>
      <p:sp>
        <p:nvSpPr>
          <p:cNvPr id="18" name="Text 16"/>
          <p:cNvSpPr/>
          <p:nvPr/>
        </p:nvSpPr>
        <p:spPr>
          <a:xfrm>
            <a:off x="1778000" y="6858000"/>
            <a:ext cx="5080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核心亮点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1778000" y="7315200"/>
            <a:ext cx="5080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每家企业有自己的数字沙盘</a:t>
            </a:r>
            <a:endParaRPr lang="en-US" sz="1600" dirty="0"/>
          </a:p>
        </p:txBody>
      </p:sp>
      <p:pic>
        <p:nvPicPr>
          <p:cNvPr id="20" name="Image 0" descr="https://kimi-img.moonshot.cn/pub/slides/okc/msovlwkapgany/mnt/agents/output/cross-border-sandbox/images/9_Why_Cross_Border_Platforms_Are_Beating.png"/>
          <p:cNvPicPr>
            <a:picLocks noChangeAspect="1"/>
          </p:cNvPicPr>
          <p:nvPr/>
        </p:nvPicPr>
        <p:blipFill>
          <a:blip r:embed="rId1">
            <a:alphaModFix amt="50000"/>
          </a:blip>
          <a:srcRect/>
          <a:stretch>
            <a:fillRect/>
          </a:stretch>
        </p:blipFill>
        <p:spPr>
          <a:xfrm>
            <a:off x="8636000" y="1270000"/>
            <a:ext cx="6858000" cy="6604000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762000" y="8636000"/>
            <a:ext cx="1016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 / 08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11430000" cy="609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ERP记录已经发生的事情，但老板想知道的是……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62000" y="1270000"/>
            <a:ext cx="762000" cy="38100"/>
          </a:xfrm>
          <a:prstGeom prst="rect">
            <a:avLst/>
          </a:prstGeom>
          <a:solidFill>
            <a:srgbClr val="0EA5E9"/>
          </a:solidFill>
        </p:spPr>
      </p:sp>
      <p:sp>
        <p:nvSpPr>
          <p:cNvPr id="4" name="Shape 2"/>
          <p:cNvSpPr/>
          <p:nvPr/>
        </p:nvSpPr>
        <p:spPr>
          <a:xfrm>
            <a:off x="762000" y="1778000"/>
            <a:ext cx="4572000" cy="2984500"/>
          </a:xfrm>
          <a:prstGeom prst="rect">
            <a:avLst/>
          </a:prstGeom>
          <a:solidFill>
            <a:srgbClr val="1E293B"/>
          </a:solidFill>
        </p:spPr>
      </p:sp>
      <p:sp>
        <p:nvSpPr>
          <p:cNvPr id="5" name="Shape 3"/>
          <p:cNvSpPr/>
          <p:nvPr/>
        </p:nvSpPr>
        <p:spPr>
          <a:xfrm>
            <a:off x="1079500" y="2095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7414" y="64562"/>
                </a:moveTo>
                <a:cubicBezTo>
                  <a:pt x="33576" y="43220"/>
                  <a:pt x="53132" y="28575"/>
                  <a:pt x="75367" y="28575"/>
                </a:cubicBezTo>
                <a:lnTo>
                  <a:pt x="382548" y="28575"/>
                </a:lnTo>
                <a:cubicBezTo>
                  <a:pt x="404783" y="28575"/>
                  <a:pt x="424339" y="43220"/>
                  <a:pt x="430590" y="64562"/>
                </a:cubicBezTo>
                <a:lnTo>
                  <a:pt x="451485" y="136178"/>
                </a:lnTo>
                <a:cubicBezTo>
                  <a:pt x="462915" y="175200"/>
                  <a:pt x="433536" y="214313"/>
                  <a:pt x="392906" y="214313"/>
                </a:cubicBezTo>
                <a:cubicBezTo>
                  <a:pt x="369421" y="214313"/>
                  <a:pt x="348794" y="201007"/>
                  <a:pt x="338614" y="181183"/>
                </a:cubicBezTo>
                <a:cubicBezTo>
                  <a:pt x="328255" y="200739"/>
                  <a:pt x="307717" y="214313"/>
                  <a:pt x="283785" y="214313"/>
                </a:cubicBezTo>
                <a:cubicBezTo>
                  <a:pt x="260033" y="214313"/>
                  <a:pt x="239405" y="200918"/>
                  <a:pt x="229046" y="181273"/>
                </a:cubicBezTo>
                <a:cubicBezTo>
                  <a:pt x="218688" y="200918"/>
                  <a:pt x="198060" y="214313"/>
                  <a:pt x="174308" y="214313"/>
                </a:cubicBezTo>
                <a:cubicBezTo>
                  <a:pt x="150376" y="214313"/>
                  <a:pt x="129838" y="200829"/>
                  <a:pt x="119479" y="181183"/>
                </a:cubicBezTo>
                <a:cubicBezTo>
                  <a:pt x="109299" y="200918"/>
                  <a:pt x="88672" y="214313"/>
                  <a:pt x="65187" y="214313"/>
                </a:cubicBezTo>
                <a:cubicBezTo>
                  <a:pt x="24467" y="214313"/>
                  <a:pt x="-4822" y="175290"/>
                  <a:pt x="6608" y="136178"/>
                </a:cubicBezTo>
                <a:lnTo>
                  <a:pt x="27414" y="64562"/>
                </a:lnTo>
                <a:close/>
                <a:moveTo>
                  <a:pt x="86082" y="314325"/>
                </a:moveTo>
                <a:lnTo>
                  <a:pt x="371832" y="314325"/>
                </a:lnTo>
                <a:lnTo>
                  <a:pt x="371832" y="255032"/>
                </a:lnTo>
                <a:cubicBezTo>
                  <a:pt x="378619" y="256461"/>
                  <a:pt x="385673" y="257175"/>
                  <a:pt x="392817" y="257175"/>
                </a:cubicBezTo>
                <a:cubicBezTo>
                  <a:pt x="405586" y="257175"/>
                  <a:pt x="417820" y="254853"/>
                  <a:pt x="428982" y="250746"/>
                </a:cubicBezTo>
                <a:lnTo>
                  <a:pt x="428982" y="385763"/>
                </a:lnTo>
                <a:cubicBezTo>
                  <a:pt x="428982" y="409426"/>
                  <a:pt x="409783" y="428625"/>
                  <a:pt x="386120" y="428625"/>
                </a:cubicBezTo>
                <a:lnTo>
                  <a:pt x="71795" y="428625"/>
                </a:lnTo>
                <a:cubicBezTo>
                  <a:pt x="48131" y="428625"/>
                  <a:pt x="28932" y="409426"/>
                  <a:pt x="28932" y="385763"/>
                </a:cubicBezTo>
                <a:lnTo>
                  <a:pt x="28932" y="250746"/>
                </a:lnTo>
                <a:cubicBezTo>
                  <a:pt x="40094" y="254853"/>
                  <a:pt x="52239" y="257175"/>
                  <a:pt x="65097" y="257175"/>
                </a:cubicBezTo>
                <a:cubicBezTo>
                  <a:pt x="72330" y="257175"/>
                  <a:pt x="79296" y="256461"/>
                  <a:pt x="86082" y="255032"/>
                </a:cubicBezTo>
                <a:lnTo>
                  <a:pt x="86082" y="314325"/>
                </a:lnTo>
                <a:close/>
              </a:path>
            </a:pathLst>
          </a:custGeom>
          <a:solidFill>
            <a:srgbClr val="0EA5E9"/>
          </a:solidFill>
        </p:spPr>
      </p:sp>
      <p:sp>
        <p:nvSpPr>
          <p:cNvPr id="6" name="Text 4"/>
          <p:cNvSpPr/>
          <p:nvPr/>
        </p:nvSpPr>
        <p:spPr>
          <a:xfrm>
            <a:off x="1079500" y="2768600"/>
            <a:ext cx="3937000" cy="1841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32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+1</a:t>
            </a: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个店铺</a:t>
            </a:r>
            <a:endParaRPr lang="en-US" sz="3200" dirty="0"/>
          </a:p>
          <a:p>
            <a:pPr algn="l">
              <a:lnSpc>
                <a:spcPct val="16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如果我今天增加一个店铺</a:t>
            </a:r>
            <a:endParaRPr lang="en-US" sz="32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会怎么样？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5842000" y="1778000"/>
            <a:ext cx="4572000" cy="2984500"/>
          </a:xfrm>
          <a:prstGeom prst="rect">
            <a:avLst/>
          </a:prstGeom>
          <a:solidFill>
            <a:srgbClr val="1E293B"/>
          </a:solidFill>
        </p:spPr>
      </p:sp>
      <p:sp>
        <p:nvSpPr>
          <p:cNvPr id="8" name="Shape 6"/>
          <p:cNvSpPr/>
          <p:nvPr/>
        </p:nvSpPr>
        <p:spPr>
          <a:xfrm>
            <a:off x="6159500" y="2095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63796" y="-23574"/>
                </a:moveTo>
                <a:cubicBezTo>
                  <a:pt x="173287" y="-30540"/>
                  <a:pt x="187268" y="-30272"/>
                  <a:pt x="196351" y="-22771"/>
                </a:cubicBezTo>
                <a:cubicBezTo>
                  <a:pt x="208904" y="-12412"/>
                  <a:pt x="220130" y="-982"/>
                  <a:pt x="230947" y="10626"/>
                </a:cubicBezTo>
                <a:cubicBezTo>
                  <a:pt x="244724" y="25360"/>
                  <a:pt x="261257" y="44827"/>
                  <a:pt x="277178" y="67955"/>
                </a:cubicBezTo>
                <a:cubicBezTo>
                  <a:pt x="282484" y="61883"/>
                  <a:pt x="287383" y="56525"/>
                  <a:pt x="291669" y="51971"/>
                </a:cubicBezTo>
                <a:cubicBezTo>
                  <a:pt x="292792" y="50810"/>
                  <a:pt x="293914" y="49560"/>
                  <a:pt x="295037" y="48310"/>
                </a:cubicBezTo>
                <a:cubicBezTo>
                  <a:pt x="303099" y="39559"/>
                  <a:pt x="313100" y="28575"/>
                  <a:pt x="326469" y="28575"/>
                </a:cubicBezTo>
                <a:cubicBezTo>
                  <a:pt x="340145" y="28575"/>
                  <a:pt x="349738" y="39201"/>
                  <a:pt x="357902" y="48310"/>
                </a:cubicBezTo>
                <a:cubicBezTo>
                  <a:pt x="359229" y="49828"/>
                  <a:pt x="360555" y="51256"/>
                  <a:pt x="361882" y="52596"/>
                </a:cubicBezTo>
                <a:cubicBezTo>
                  <a:pt x="372393" y="63669"/>
                  <a:pt x="386375" y="79653"/>
                  <a:pt x="400356" y="99387"/>
                </a:cubicBezTo>
                <a:cubicBezTo>
                  <a:pt x="428115" y="138589"/>
                  <a:pt x="457098" y="194399"/>
                  <a:pt x="457098" y="257086"/>
                </a:cubicBezTo>
                <a:cubicBezTo>
                  <a:pt x="457098" y="367546"/>
                  <a:pt x="354738" y="457111"/>
                  <a:pt x="228498" y="457111"/>
                </a:cubicBezTo>
                <a:cubicBezTo>
                  <a:pt x="102258" y="457111"/>
                  <a:pt x="0" y="367635"/>
                  <a:pt x="0" y="257175"/>
                </a:cubicBezTo>
                <a:cubicBezTo>
                  <a:pt x="0" y="175826"/>
                  <a:pt x="41944" y="105370"/>
                  <a:pt x="82153" y="56257"/>
                </a:cubicBezTo>
                <a:cubicBezTo>
                  <a:pt x="102462" y="31522"/>
                  <a:pt x="122668" y="11698"/>
                  <a:pt x="137874" y="-1875"/>
                </a:cubicBezTo>
                <a:cubicBezTo>
                  <a:pt x="146243" y="-9376"/>
                  <a:pt x="154713" y="-16788"/>
                  <a:pt x="163898" y="-23485"/>
                </a:cubicBezTo>
                <a:close/>
                <a:moveTo>
                  <a:pt x="230335" y="371475"/>
                </a:moveTo>
                <a:cubicBezTo>
                  <a:pt x="256154" y="371475"/>
                  <a:pt x="279014" y="365224"/>
                  <a:pt x="300548" y="352723"/>
                </a:cubicBezTo>
                <a:cubicBezTo>
                  <a:pt x="343512" y="326469"/>
                  <a:pt x="355044" y="273963"/>
                  <a:pt x="329225" y="232708"/>
                </a:cubicBezTo>
                <a:cubicBezTo>
                  <a:pt x="324632" y="224671"/>
                  <a:pt x="312896" y="224135"/>
                  <a:pt x="306263" y="230922"/>
                </a:cubicBezTo>
                <a:lnTo>
                  <a:pt x="280545" y="257086"/>
                </a:lnTo>
                <a:cubicBezTo>
                  <a:pt x="273810" y="263872"/>
                  <a:pt x="261665" y="263694"/>
                  <a:pt x="255338" y="256639"/>
                </a:cubicBezTo>
                <a:cubicBezTo>
                  <a:pt x="237683" y="236905"/>
                  <a:pt x="205230" y="200918"/>
                  <a:pt x="188697" y="182523"/>
                </a:cubicBezTo>
                <a:cubicBezTo>
                  <a:pt x="183186" y="176361"/>
                  <a:pt x="173185" y="175379"/>
                  <a:pt x="166756" y="180826"/>
                </a:cubicBezTo>
                <a:cubicBezTo>
                  <a:pt x="148080" y="196721"/>
                  <a:pt x="114198" y="231547"/>
                  <a:pt x="114198" y="273963"/>
                </a:cubicBezTo>
                <a:cubicBezTo>
                  <a:pt x="114198" y="335220"/>
                  <a:pt x="165837" y="371475"/>
                  <a:pt x="230233" y="371475"/>
                </a:cubicBezTo>
                <a:close/>
              </a:path>
            </a:pathLst>
          </a:custGeom>
          <a:solidFill>
            <a:srgbClr val="F59E0B"/>
          </a:solidFill>
        </p:spPr>
      </p:sp>
      <p:sp>
        <p:nvSpPr>
          <p:cNvPr id="9" name="Text 7"/>
          <p:cNvSpPr/>
          <p:nvPr/>
        </p:nvSpPr>
        <p:spPr>
          <a:xfrm>
            <a:off x="6159500" y="2768600"/>
            <a:ext cx="3937000" cy="1841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3200" dirty="0">
                <a:solidFill>
                  <a:srgbClr val="F59E0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爆单</a:t>
            </a:r>
            <a:endParaRPr lang="en-US" sz="3200" dirty="0"/>
          </a:p>
          <a:p>
            <a:pPr algn="l">
              <a:lnSpc>
                <a:spcPct val="16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如果某个商品突然爆单</a:t>
            </a:r>
            <a:endParaRPr lang="en-US" sz="32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会怎么样？</a:t>
            </a:r>
            <a:endParaRPr lang="en-US" sz="3200" dirty="0"/>
          </a:p>
        </p:txBody>
      </p:sp>
      <p:sp>
        <p:nvSpPr>
          <p:cNvPr id="10" name="Shape 8"/>
          <p:cNvSpPr/>
          <p:nvPr/>
        </p:nvSpPr>
        <p:spPr>
          <a:xfrm>
            <a:off x="10922000" y="1778000"/>
            <a:ext cx="4572000" cy="2984500"/>
          </a:xfrm>
          <a:prstGeom prst="rect">
            <a:avLst/>
          </a:prstGeom>
          <a:solidFill>
            <a:srgbClr val="1E293B"/>
          </a:solidFill>
        </p:spPr>
      </p:sp>
      <p:sp>
        <p:nvSpPr>
          <p:cNvPr id="11" name="Shape 9"/>
          <p:cNvSpPr/>
          <p:nvPr/>
        </p:nvSpPr>
        <p:spPr>
          <a:xfrm>
            <a:off x="11239500" y="2095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26891"/>
                </a:moveTo>
                <a:lnTo>
                  <a:pt x="0" y="428625"/>
                </a:lnTo>
                <a:cubicBezTo>
                  <a:pt x="0" y="444431"/>
                  <a:pt x="11351" y="457200"/>
                  <a:pt x="25400" y="457200"/>
                </a:cubicBezTo>
                <a:cubicBezTo>
                  <a:pt x="39449" y="457200"/>
                  <a:pt x="50800" y="444431"/>
                  <a:pt x="50800" y="428625"/>
                </a:cubicBezTo>
                <a:lnTo>
                  <a:pt x="50800" y="214313"/>
                </a:lnTo>
                <a:cubicBezTo>
                  <a:pt x="50800" y="198507"/>
                  <a:pt x="62151" y="185738"/>
                  <a:pt x="76200" y="185738"/>
                </a:cubicBezTo>
                <a:lnTo>
                  <a:pt x="381000" y="185738"/>
                </a:lnTo>
                <a:cubicBezTo>
                  <a:pt x="395049" y="185738"/>
                  <a:pt x="406400" y="198507"/>
                  <a:pt x="406400" y="214313"/>
                </a:cubicBezTo>
                <a:lnTo>
                  <a:pt x="406400" y="428625"/>
                </a:lnTo>
                <a:cubicBezTo>
                  <a:pt x="406400" y="444431"/>
                  <a:pt x="417751" y="457200"/>
                  <a:pt x="431800" y="457200"/>
                </a:cubicBezTo>
                <a:cubicBezTo>
                  <a:pt x="445849" y="457200"/>
                  <a:pt x="457200" y="444431"/>
                  <a:pt x="457200" y="428625"/>
                </a:cubicBezTo>
                <a:lnTo>
                  <a:pt x="457200" y="126891"/>
                </a:lnTo>
                <a:cubicBezTo>
                  <a:pt x="457200" y="102334"/>
                  <a:pt x="443230" y="80456"/>
                  <a:pt x="422434" y="72688"/>
                </a:cubicBezTo>
                <a:lnTo>
                  <a:pt x="240665" y="4554"/>
                </a:lnTo>
                <a:cubicBezTo>
                  <a:pt x="232807" y="1607"/>
                  <a:pt x="224393" y="1607"/>
                  <a:pt x="216535" y="4554"/>
                </a:cubicBezTo>
                <a:lnTo>
                  <a:pt x="34766" y="72688"/>
                </a:lnTo>
                <a:cubicBezTo>
                  <a:pt x="13970" y="80456"/>
                  <a:pt x="0" y="102334"/>
                  <a:pt x="0" y="126891"/>
                </a:cubicBezTo>
                <a:close/>
                <a:moveTo>
                  <a:pt x="368300" y="228600"/>
                </a:moveTo>
                <a:lnTo>
                  <a:pt x="88900" y="228600"/>
                </a:lnTo>
                <a:lnTo>
                  <a:pt x="88900" y="285750"/>
                </a:lnTo>
                <a:lnTo>
                  <a:pt x="368300" y="285750"/>
                </a:lnTo>
                <a:lnTo>
                  <a:pt x="368300" y="228600"/>
                </a:lnTo>
                <a:close/>
                <a:moveTo>
                  <a:pt x="88900" y="371475"/>
                </a:moveTo>
                <a:lnTo>
                  <a:pt x="368300" y="371475"/>
                </a:lnTo>
                <a:lnTo>
                  <a:pt x="368300" y="314325"/>
                </a:lnTo>
                <a:lnTo>
                  <a:pt x="88900" y="314325"/>
                </a:lnTo>
                <a:lnTo>
                  <a:pt x="88900" y="371475"/>
                </a:lnTo>
                <a:close/>
                <a:moveTo>
                  <a:pt x="368300" y="400050"/>
                </a:moveTo>
                <a:lnTo>
                  <a:pt x="88900" y="400050"/>
                </a:lnTo>
                <a:lnTo>
                  <a:pt x="88900" y="457200"/>
                </a:lnTo>
                <a:lnTo>
                  <a:pt x="368300" y="457200"/>
                </a:lnTo>
                <a:lnTo>
                  <a:pt x="368300" y="400050"/>
                </a:lnTo>
                <a:close/>
              </a:path>
            </a:pathLst>
          </a:custGeom>
          <a:solidFill>
            <a:srgbClr val="0EA5E9"/>
          </a:solidFill>
        </p:spPr>
      </p:sp>
      <p:sp>
        <p:nvSpPr>
          <p:cNvPr id="12" name="Text 10"/>
          <p:cNvSpPr/>
          <p:nvPr/>
        </p:nvSpPr>
        <p:spPr>
          <a:xfrm>
            <a:off x="11239500" y="2768600"/>
            <a:ext cx="3937000" cy="1841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32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+1</a:t>
            </a: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个俄罗斯仓</a:t>
            </a:r>
            <a:endParaRPr lang="en-US" sz="3200" dirty="0"/>
          </a:p>
          <a:p>
            <a:pPr algn="l">
              <a:lnSpc>
                <a:spcPct val="16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如果我新增一个俄罗斯仓</a:t>
            </a:r>
            <a:endParaRPr lang="en-US" sz="32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会怎么样？</a:t>
            </a:r>
            <a:endParaRPr lang="en-US" sz="3200" dirty="0"/>
          </a:p>
        </p:txBody>
      </p:sp>
      <p:sp>
        <p:nvSpPr>
          <p:cNvPr id="13" name="Shape 11"/>
          <p:cNvSpPr/>
          <p:nvPr/>
        </p:nvSpPr>
        <p:spPr>
          <a:xfrm>
            <a:off x="5334000" y="3048000"/>
            <a:ext cx="508000" cy="0"/>
          </a:xfrm>
          <a:prstGeom prst="straightConnector1">
            <a:avLst/>
          </a:prstGeom>
          <a:noFill/>
          <a:ln w="25400">
            <a:solidFill>
              <a:srgbClr val="334155"/>
            </a:solidFill>
            <a:prstDash val="solid"/>
            <a:headEnd type="none"/>
            <a:tailEnd type="arrow"/>
          </a:ln>
        </p:spPr>
      </p:sp>
      <p:sp>
        <p:nvSpPr>
          <p:cNvPr id="14" name="Shape 12"/>
          <p:cNvSpPr/>
          <p:nvPr/>
        </p:nvSpPr>
        <p:spPr>
          <a:xfrm>
            <a:off x="10414000" y="3048000"/>
            <a:ext cx="508000" cy="0"/>
          </a:xfrm>
          <a:prstGeom prst="straightConnector1">
            <a:avLst/>
          </a:prstGeom>
          <a:noFill/>
          <a:ln w="25400">
            <a:solidFill>
              <a:srgbClr val="334155"/>
            </a:solidFill>
            <a:prstDash val="solid"/>
            <a:headEnd type="none"/>
            <a:tailEnd type="arrow"/>
          </a:ln>
        </p:spPr>
      </p:sp>
      <p:sp>
        <p:nvSpPr>
          <p:cNvPr id="15" name="Shape 13"/>
          <p:cNvSpPr/>
          <p:nvPr/>
        </p:nvSpPr>
        <p:spPr>
          <a:xfrm>
            <a:off x="762000" y="5334000"/>
            <a:ext cx="14732000" cy="1778000"/>
          </a:xfrm>
          <a:prstGeom prst="rect">
            <a:avLst/>
          </a:prstGeom>
          <a:gradFill flip="none" rotWithShape="1">
            <a:gsLst>
              <a:gs pos="0">
                <a:srgbClr val="0EA5E9">
                  <a:alpha val="19000"/>
                </a:srgbClr>
              </a:gs>
              <a:gs pos="100000">
                <a:srgbClr val="0EA5E9">
                  <a:alpha val="3000"/>
                </a:srgbClr>
              </a:gs>
            </a:gsLst>
            <a:lin ang="0" scaled="1"/>
          </a:gradFill>
          <a:ln w="12700">
            <a:solidFill>
              <a:srgbClr val="0EA5E9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143000" y="5842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309986" y="304800"/>
                </a:moveTo>
                <a:cubicBezTo>
                  <a:pt x="317712" y="287099"/>
                  <a:pt x="333163" y="271066"/>
                  <a:pt x="350626" y="257254"/>
                </a:cubicBezTo>
                <a:cubicBezTo>
                  <a:pt x="385233" y="229949"/>
                  <a:pt x="406400" y="193040"/>
                  <a:pt x="406400" y="152400"/>
                </a:cubicBezTo>
                <a:cubicBezTo>
                  <a:pt x="406400" y="68263"/>
                  <a:pt x="315383" y="0"/>
                  <a:pt x="203200" y="0"/>
                </a:cubicBezTo>
                <a:cubicBezTo>
                  <a:pt x="91017" y="0"/>
                  <a:pt x="0" y="68263"/>
                  <a:pt x="0" y="152400"/>
                </a:cubicBezTo>
                <a:cubicBezTo>
                  <a:pt x="0" y="193040"/>
                  <a:pt x="21167" y="229949"/>
                  <a:pt x="55774" y="257254"/>
                </a:cubicBezTo>
                <a:cubicBezTo>
                  <a:pt x="73237" y="271066"/>
                  <a:pt x="88794" y="287099"/>
                  <a:pt x="96414" y="304800"/>
                </a:cubicBezTo>
                <a:lnTo>
                  <a:pt x="309880" y="304800"/>
                </a:lnTo>
                <a:close/>
                <a:moveTo>
                  <a:pt x="304800" y="342900"/>
                </a:moveTo>
                <a:lnTo>
                  <a:pt x="101600" y="342900"/>
                </a:lnTo>
                <a:lnTo>
                  <a:pt x="101600" y="355600"/>
                </a:lnTo>
                <a:cubicBezTo>
                  <a:pt x="101600" y="390684"/>
                  <a:pt x="139488" y="419100"/>
                  <a:pt x="186267" y="419100"/>
                </a:cubicBezTo>
                <a:lnTo>
                  <a:pt x="220133" y="419100"/>
                </a:lnTo>
                <a:cubicBezTo>
                  <a:pt x="266912" y="419100"/>
                  <a:pt x="304800" y="390684"/>
                  <a:pt x="304800" y="355600"/>
                </a:cubicBezTo>
                <a:lnTo>
                  <a:pt x="304800" y="342900"/>
                </a:lnTo>
                <a:close/>
                <a:moveTo>
                  <a:pt x="194733" y="88900"/>
                </a:moveTo>
                <a:cubicBezTo>
                  <a:pt x="152612" y="88900"/>
                  <a:pt x="118533" y="114459"/>
                  <a:pt x="118533" y="146050"/>
                </a:cubicBezTo>
                <a:cubicBezTo>
                  <a:pt x="118533" y="156607"/>
                  <a:pt x="107209" y="165100"/>
                  <a:pt x="93133" y="165100"/>
                </a:cubicBezTo>
                <a:cubicBezTo>
                  <a:pt x="79058" y="165100"/>
                  <a:pt x="67733" y="156607"/>
                  <a:pt x="67733" y="146050"/>
                </a:cubicBezTo>
                <a:cubicBezTo>
                  <a:pt x="67733" y="93424"/>
                  <a:pt x="124566" y="50800"/>
                  <a:pt x="194733" y="50800"/>
                </a:cubicBezTo>
                <a:cubicBezTo>
                  <a:pt x="208809" y="50800"/>
                  <a:pt x="220133" y="59293"/>
                  <a:pt x="220133" y="69850"/>
                </a:cubicBezTo>
                <a:cubicBezTo>
                  <a:pt x="220133" y="80407"/>
                  <a:pt x="208809" y="88900"/>
                  <a:pt x="194733" y="88900"/>
                </a:cubicBezTo>
                <a:close/>
              </a:path>
            </a:pathLst>
          </a:custGeom>
          <a:solidFill>
            <a:srgbClr val="F59E0B"/>
          </a:solidFill>
        </p:spPr>
      </p:sp>
      <p:sp>
        <p:nvSpPr>
          <p:cNvPr id="17" name="Text 15"/>
          <p:cNvSpPr/>
          <p:nvPr/>
        </p:nvSpPr>
        <p:spPr>
          <a:xfrm>
            <a:off x="1778000" y="5651500"/>
            <a:ext cx="13335000" cy="1143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2200" dirty="0">
                <a:solidFill>
                  <a:srgbClr val="F59E0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核心洞察</a:t>
            </a:r>
            <a:r>
              <a:rPr lang="en-US" sz="2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　在真正执行之前，先让AI帮企业推演一遍</a:t>
            </a:r>
            <a:endParaRPr lang="en-US" sz="22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现有系统能告诉你发生了什么，但不能告诉你即将发生什么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62000" y="8636000"/>
            <a:ext cx="1016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 / 08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7620000" cy="609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一次推演的完整链路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62000" y="1270000"/>
            <a:ext cx="762000" cy="38100"/>
          </a:xfrm>
          <a:prstGeom prst="rect">
            <a:avLst/>
          </a:prstGeom>
          <a:solidFill>
            <a:srgbClr val="0EA5E9"/>
          </a:solidFill>
        </p:spPr>
      </p:sp>
      <p:sp>
        <p:nvSpPr>
          <p:cNvPr id="4" name="Shape 2"/>
          <p:cNvSpPr/>
          <p:nvPr/>
        </p:nvSpPr>
        <p:spPr>
          <a:xfrm>
            <a:off x="762000" y="2286000"/>
            <a:ext cx="1651000" cy="1270000"/>
          </a:xfrm>
          <a:prstGeom prst="rect">
            <a:avLst/>
          </a:prstGeom>
          <a:solidFill>
            <a:srgbClr val="1E293B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333500" y="243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5240" y="-12700"/>
                </a:moveTo>
                <a:cubicBezTo>
                  <a:pt x="6795" y="-12700"/>
                  <a:pt x="0" y="-4207"/>
                  <a:pt x="0" y="6350"/>
                </a:cubicBezTo>
                <a:cubicBezTo>
                  <a:pt x="0" y="16907"/>
                  <a:pt x="6795" y="25400"/>
                  <a:pt x="15240" y="25400"/>
                </a:cubicBezTo>
                <a:lnTo>
                  <a:pt x="44006" y="25400"/>
                </a:lnTo>
                <a:cubicBezTo>
                  <a:pt x="46482" y="25400"/>
                  <a:pt x="48578" y="27622"/>
                  <a:pt x="49022" y="30639"/>
                </a:cubicBezTo>
                <a:lnTo>
                  <a:pt x="82106" y="257889"/>
                </a:lnTo>
                <a:cubicBezTo>
                  <a:pt x="86043" y="285036"/>
                  <a:pt x="104966" y="304800"/>
                  <a:pt x="127064" y="304800"/>
                </a:cubicBezTo>
                <a:lnTo>
                  <a:pt x="289560" y="304800"/>
                </a:lnTo>
                <a:cubicBezTo>
                  <a:pt x="298006" y="304800"/>
                  <a:pt x="304800" y="296307"/>
                  <a:pt x="304800" y="285750"/>
                </a:cubicBezTo>
                <a:cubicBezTo>
                  <a:pt x="304800" y="275193"/>
                  <a:pt x="298006" y="266700"/>
                  <a:pt x="289560" y="266700"/>
                </a:cubicBezTo>
                <a:lnTo>
                  <a:pt x="127064" y="266700"/>
                </a:lnTo>
                <a:cubicBezTo>
                  <a:pt x="119698" y="266700"/>
                  <a:pt x="113411" y="260112"/>
                  <a:pt x="112078" y="251063"/>
                </a:cubicBezTo>
                <a:lnTo>
                  <a:pt x="108839" y="228600"/>
                </a:lnTo>
                <a:lnTo>
                  <a:pt x="301625" y="228600"/>
                </a:lnTo>
                <a:cubicBezTo>
                  <a:pt x="321183" y="228600"/>
                  <a:pt x="337947" y="211217"/>
                  <a:pt x="341567" y="187166"/>
                </a:cubicBezTo>
                <a:lnTo>
                  <a:pt x="361252" y="55483"/>
                </a:lnTo>
                <a:cubicBezTo>
                  <a:pt x="363601" y="39846"/>
                  <a:pt x="354013" y="25400"/>
                  <a:pt x="341249" y="25400"/>
                </a:cubicBezTo>
                <a:lnTo>
                  <a:pt x="79185" y="25400"/>
                </a:lnTo>
                <a:lnTo>
                  <a:pt x="78931" y="23813"/>
                </a:lnTo>
                <a:cubicBezTo>
                  <a:pt x="75883" y="2699"/>
                  <a:pt x="61150" y="-12700"/>
                  <a:pt x="43942" y="-12700"/>
                </a:cubicBezTo>
                <a:lnTo>
                  <a:pt x="15240" y="-12700"/>
                </a:lnTo>
                <a:close/>
                <a:moveTo>
                  <a:pt x="132080" y="406400"/>
                </a:moveTo>
                <a:cubicBezTo>
                  <a:pt x="148902" y="406400"/>
                  <a:pt x="162560" y="389328"/>
                  <a:pt x="162560" y="368300"/>
                </a:cubicBezTo>
                <a:cubicBezTo>
                  <a:pt x="162560" y="347272"/>
                  <a:pt x="148902" y="330200"/>
                  <a:pt x="132080" y="330200"/>
                </a:cubicBezTo>
                <a:cubicBezTo>
                  <a:pt x="115258" y="330200"/>
                  <a:pt x="101600" y="347272"/>
                  <a:pt x="101600" y="368300"/>
                </a:cubicBezTo>
                <a:cubicBezTo>
                  <a:pt x="101600" y="389328"/>
                  <a:pt x="115258" y="406400"/>
                  <a:pt x="132080" y="406400"/>
                </a:cubicBezTo>
                <a:close/>
                <a:moveTo>
                  <a:pt x="274320" y="406400"/>
                </a:moveTo>
                <a:cubicBezTo>
                  <a:pt x="291142" y="406400"/>
                  <a:pt x="304800" y="389328"/>
                  <a:pt x="304800" y="368300"/>
                </a:cubicBezTo>
                <a:cubicBezTo>
                  <a:pt x="304800" y="347272"/>
                  <a:pt x="291142" y="330200"/>
                  <a:pt x="274320" y="330200"/>
                </a:cubicBezTo>
                <a:cubicBezTo>
                  <a:pt x="257498" y="330200"/>
                  <a:pt x="243840" y="347272"/>
                  <a:pt x="243840" y="368300"/>
                </a:cubicBezTo>
                <a:cubicBezTo>
                  <a:pt x="243840" y="389328"/>
                  <a:pt x="257498" y="406400"/>
                  <a:pt x="274320" y="406400"/>
                </a:cubicBezTo>
                <a:close/>
              </a:path>
            </a:pathLst>
          </a:custGeom>
          <a:solidFill>
            <a:srgbClr val="0EA5E9"/>
          </a:solidFill>
        </p:spPr>
      </p:sp>
      <p:sp>
        <p:nvSpPr>
          <p:cNvPr id="6" name="Text 4"/>
          <p:cNvSpPr/>
          <p:nvPr/>
        </p:nvSpPr>
        <p:spPr>
          <a:xfrm>
            <a:off x="762000" y="2946400"/>
            <a:ext cx="1651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订单变动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2540000" y="2857500"/>
            <a:ext cx="508000" cy="0"/>
          </a:xfrm>
          <a:prstGeom prst="straightConnector1">
            <a:avLst/>
          </a:prstGeom>
          <a:noFill/>
          <a:ln w="25400">
            <a:solidFill>
              <a:srgbClr val="0EA5E9"/>
            </a:solidFill>
            <a:prstDash val="solid"/>
            <a:headEnd type="none"/>
            <a:tailEnd type="arrow"/>
          </a:ln>
        </p:spPr>
      </p:sp>
      <p:sp>
        <p:nvSpPr>
          <p:cNvPr id="8" name="Shape 6"/>
          <p:cNvSpPr/>
          <p:nvPr/>
        </p:nvSpPr>
        <p:spPr>
          <a:xfrm>
            <a:off x="3175000" y="2286000"/>
            <a:ext cx="1651000" cy="1270000"/>
          </a:xfrm>
          <a:prstGeom prst="rect">
            <a:avLst/>
          </a:prstGeom>
          <a:solidFill>
            <a:srgbClr val="1E293B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746500" y="243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335099" y="101600"/>
                </a:moveTo>
                <a:lnTo>
                  <a:pt x="303984" y="63500"/>
                </a:lnTo>
                <a:lnTo>
                  <a:pt x="102507" y="63500"/>
                </a:lnTo>
                <a:lnTo>
                  <a:pt x="71392" y="101600"/>
                </a:lnTo>
                <a:lnTo>
                  <a:pt x="335099" y="101600"/>
                </a:lnTo>
                <a:close/>
                <a:moveTo>
                  <a:pt x="0" y="117872"/>
                </a:moveTo>
                <a:cubicBezTo>
                  <a:pt x="0" y="107315"/>
                  <a:pt x="3810" y="96996"/>
                  <a:pt x="10795" y="88344"/>
                </a:cubicBezTo>
                <a:lnTo>
                  <a:pt x="55245" y="33973"/>
                </a:lnTo>
                <a:cubicBezTo>
                  <a:pt x="66131" y="20638"/>
                  <a:pt x="83729" y="12700"/>
                  <a:pt x="102416" y="12700"/>
                </a:cubicBezTo>
                <a:lnTo>
                  <a:pt x="303893" y="12700"/>
                </a:lnTo>
                <a:cubicBezTo>
                  <a:pt x="322671" y="12700"/>
                  <a:pt x="340269" y="20638"/>
                  <a:pt x="351155" y="33973"/>
                </a:cubicBezTo>
                <a:lnTo>
                  <a:pt x="395514" y="88344"/>
                </a:lnTo>
                <a:cubicBezTo>
                  <a:pt x="402590" y="96996"/>
                  <a:pt x="406309" y="107315"/>
                  <a:pt x="406309" y="117872"/>
                </a:cubicBezTo>
                <a:lnTo>
                  <a:pt x="406400" y="330200"/>
                </a:lnTo>
                <a:cubicBezTo>
                  <a:pt x="406400" y="358219"/>
                  <a:pt x="380365" y="381000"/>
                  <a:pt x="348343" y="381000"/>
                </a:cubicBezTo>
                <a:lnTo>
                  <a:pt x="58057" y="381000"/>
                </a:lnTo>
                <a:cubicBezTo>
                  <a:pt x="26035" y="381000"/>
                  <a:pt x="0" y="358219"/>
                  <a:pt x="0" y="330200"/>
                </a:cubicBezTo>
                <a:lnTo>
                  <a:pt x="0" y="117872"/>
                </a:lnTo>
                <a:close/>
              </a:path>
            </a:pathLst>
          </a:custGeom>
          <a:solidFill>
            <a:srgbClr val="0EA5E9"/>
          </a:solidFill>
        </p:spPr>
      </p:sp>
      <p:sp>
        <p:nvSpPr>
          <p:cNvPr id="10" name="Text 8"/>
          <p:cNvSpPr/>
          <p:nvPr/>
        </p:nvSpPr>
        <p:spPr>
          <a:xfrm>
            <a:off x="3175000" y="2946400"/>
            <a:ext cx="1651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库存预警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953000" y="2857500"/>
            <a:ext cx="508000" cy="0"/>
          </a:xfrm>
          <a:prstGeom prst="straightConnector1">
            <a:avLst/>
          </a:prstGeom>
          <a:noFill/>
          <a:ln w="25400">
            <a:solidFill>
              <a:srgbClr val="0EA5E9"/>
            </a:solidFill>
            <a:prstDash val="solid"/>
            <a:headEnd type="none"/>
            <a:tailEnd type="arrow"/>
          </a:ln>
        </p:spPr>
      </p:sp>
      <p:sp>
        <p:nvSpPr>
          <p:cNvPr id="12" name="Shape 10"/>
          <p:cNvSpPr/>
          <p:nvPr/>
        </p:nvSpPr>
        <p:spPr>
          <a:xfrm>
            <a:off x="5588000" y="2286000"/>
            <a:ext cx="1651000" cy="1270000"/>
          </a:xfrm>
          <a:prstGeom prst="rect">
            <a:avLst/>
          </a:prstGeom>
          <a:solidFill>
            <a:srgbClr val="1E293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159500" y="243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82222" y="25400"/>
                </a:moveTo>
                <a:cubicBezTo>
                  <a:pt x="251037" y="25400"/>
                  <a:pt x="225778" y="53816"/>
                  <a:pt x="225778" y="88900"/>
                </a:cubicBezTo>
                <a:lnTo>
                  <a:pt x="225778" y="285909"/>
                </a:lnTo>
                <a:lnTo>
                  <a:pt x="16087" y="356711"/>
                </a:lnTo>
                <a:cubicBezTo>
                  <a:pt x="4163" y="360680"/>
                  <a:pt x="-2611" y="374888"/>
                  <a:pt x="988" y="388303"/>
                </a:cubicBezTo>
                <a:cubicBezTo>
                  <a:pt x="4586" y="401717"/>
                  <a:pt x="17145" y="409337"/>
                  <a:pt x="29069" y="405368"/>
                </a:cubicBezTo>
                <a:lnTo>
                  <a:pt x="251672" y="330279"/>
                </a:lnTo>
                <a:lnTo>
                  <a:pt x="282504" y="330279"/>
                </a:lnTo>
                <a:cubicBezTo>
                  <a:pt x="282363" y="332343"/>
                  <a:pt x="282222" y="334486"/>
                  <a:pt x="282222" y="336629"/>
                </a:cubicBezTo>
                <a:cubicBezTo>
                  <a:pt x="282222" y="375206"/>
                  <a:pt x="310021" y="406479"/>
                  <a:pt x="344311" y="406479"/>
                </a:cubicBezTo>
                <a:cubicBezTo>
                  <a:pt x="378601" y="406479"/>
                  <a:pt x="406400" y="375206"/>
                  <a:pt x="406400" y="336629"/>
                </a:cubicBezTo>
                <a:lnTo>
                  <a:pt x="406400" y="25479"/>
                </a:lnTo>
                <a:lnTo>
                  <a:pt x="282222" y="25479"/>
                </a:lnTo>
                <a:close/>
                <a:moveTo>
                  <a:pt x="372533" y="336550"/>
                </a:moveTo>
                <a:cubicBezTo>
                  <a:pt x="372533" y="354092"/>
                  <a:pt x="359904" y="368300"/>
                  <a:pt x="344311" y="368300"/>
                </a:cubicBezTo>
                <a:cubicBezTo>
                  <a:pt x="328718" y="368300"/>
                  <a:pt x="316089" y="354092"/>
                  <a:pt x="316089" y="336550"/>
                </a:cubicBezTo>
                <a:cubicBezTo>
                  <a:pt x="316089" y="319008"/>
                  <a:pt x="328718" y="304800"/>
                  <a:pt x="344311" y="304800"/>
                </a:cubicBezTo>
                <a:cubicBezTo>
                  <a:pt x="359904" y="304800"/>
                  <a:pt x="372463" y="319008"/>
                  <a:pt x="372533" y="336471"/>
                </a:cubicBezTo>
                <a:lnTo>
                  <a:pt x="372533" y="336550"/>
                </a:lnTo>
                <a:close/>
                <a:moveTo>
                  <a:pt x="36618" y="118666"/>
                </a:moveTo>
                <a:cubicBezTo>
                  <a:pt x="12771" y="126841"/>
                  <a:pt x="-635" y="155258"/>
                  <a:pt x="6632" y="182086"/>
                </a:cubicBezTo>
                <a:lnTo>
                  <a:pt x="26458" y="254953"/>
                </a:lnTo>
                <a:cubicBezTo>
                  <a:pt x="33726" y="281781"/>
                  <a:pt x="58984" y="296863"/>
                  <a:pt x="82832" y="288687"/>
                </a:cubicBezTo>
                <a:lnTo>
                  <a:pt x="147602" y="266382"/>
                </a:lnTo>
                <a:cubicBezTo>
                  <a:pt x="171450" y="258207"/>
                  <a:pt x="184856" y="229791"/>
                  <a:pt x="177588" y="202962"/>
                </a:cubicBezTo>
                <a:lnTo>
                  <a:pt x="157762" y="130096"/>
                </a:lnTo>
                <a:cubicBezTo>
                  <a:pt x="150495" y="103267"/>
                  <a:pt x="125236" y="88186"/>
                  <a:pt x="101388" y="96361"/>
                </a:cubicBezTo>
                <a:lnTo>
                  <a:pt x="36618" y="118666"/>
                </a:lnTo>
                <a:close/>
              </a:path>
            </a:pathLst>
          </a:custGeom>
          <a:solidFill>
            <a:srgbClr val="F59E0B"/>
          </a:solidFill>
        </p:spPr>
      </p:sp>
      <p:sp>
        <p:nvSpPr>
          <p:cNvPr id="14" name="Text 12"/>
          <p:cNvSpPr/>
          <p:nvPr/>
        </p:nvSpPr>
        <p:spPr>
          <a:xfrm>
            <a:off x="5588000" y="2946400"/>
            <a:ext cx="1651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自动采购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7366000" y="2857500"/>
            <a:ext cx="508000" cy="0"/>
          </a:xfrm>
          <a:prstGeom prst="straightConnector1">
            <a:avLst/>
          </a:prstGeom>
          <a:noFill/>
          <a:ln w="25400">
            <a:solidFill>
              <a:srgbClr val="0EA5E9"/>
            </a:solidFill>
            <a:prstDash val="solid"/>
            <a:headEnd type="none"/>
            <a:tailEnd type="arrow"/>
          </a:ln>
        </p:spPr>
      </p:sp>
      <p:sp>
        <p:nvSpPr>
          <p:cNvPr id="16" name="Shape 14"/>
          <p:cNvSpPr/>
          <p:nvPr/>
        </p:nvSpPr>
        <p:spPr>
          <a:xfrm>
            <a:off x="8001000" y="2286000"/>
            <a:ext cx="1651000" cy="1270000"/>
          </a:xfrm>
          <a:prstGeom prst="rect">
            <a:avLst/>
          </a:prstGeom>
          <a:solidFill>
            <a:srgbClr val="1E293B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572500" y="243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0640" y="76200"/>
                </a:moveTo>
                <a:cubicBezTo>
                  <a:pt x="40640" y="48181"/>
                  <a:pt x="58865" y="25400"/>
                  <a:pt x="81280" y="25400"/>
                </a:cubicBezTo>
                <a:lnTo>
                  <a:pt x="264160" y="25400"/>
                </a:lnTo>
                <a:cubicBezTo>
                  <a:pt x="286576" y="25400"/>
                  <a:pt x="304800" y="48181"/>
                  <a:pt x="304800" y="76200"/>
                </a:cubicBezTo>
                <a:lnTo>
                  <a:pt x="304800" y="101600"/>
                </a:lnTo>
                <a:lnTo>
                  <a:pt x="336995" y="101600"/>
                </a:lnTo>
                <a:cubicBezTo>
                  <a:pt x="347790" y="101600"/>
                  <a:pt x="358140" y="106918"/>
                  <a:pt x="365760" y="116443"/>
                </a:cubicBezTo>
                <a:lnTo>
                  <a:pt x="394526" y="152400"/>
                </a:lnTo>
                <a:cubicBezTo>
                  <a:pt x="402146" y="161925"/>
                  <a:pt x="406400" y="174863"/>
                  <a:pt x="406400" y="188357"/>
                </a:cubicBezTo>
                <a:lnTo>
                  <a:pt x="406400" y="304800"/>
                </a:lnTo>
                <a:cubicBezTo>
                  <a:pt x="406400" y="332819"/>
                  <a:pt x="388176" y="355600"/>
                  <a:pt x="365760" y="355600"/>
                </a:cubicBezTo>
                <a:lnTo>
                  <a:pt x="363665" y="355600"/>
                </a:lnTo>
                <a:cubicBezTo>
                  <a:pt x="357061" y="384889"/>
                  <a:pt x="335471" y="406400"/>
                  <a:pt x="309880" y="406400"/>
                </a:cubicBezTo>
                <a:cubicBezTo>
                  <a:pt x="284290" y="406400"/>
                  <a:pt x="262763" y="384889"/>
                  <a:pt x="256096" y="355600"/>
                </a:cubicBezTo>
                <a:lnTo>
                  <a:pt x="190945" y="355600"/>
                </a:lnTo>
                <a:cubicBezTo>
                  <a:pt x="184341" y="384889"/>
                  <a:pt x="162751" y="406400"/>
                  <a:pt x="137160" y="406400"/>
                </a:cubicBezTo>
                <a:cubicBezTo>
                  <a:pt x="111570" y="406400"/>
                  <a:pt x="90043" y="384889"/>
                  <a:pt x="83376" y="355600"/>
                </a:cubicBezTo>
                <a:lnTo>
                  <a:pt x="81280" y="355600"/>
                </a:lnTo>
                <a:cubicBezTo>
                  <a:pt x="58865" y="355600"/>
                  <a:pt x="40640" y="332819"/>
                  <a:pt x="40640" y="304800"/>
                </a:cubicBezTo>
                <a:lnTo>
                  <a:pt x="40640" y="266700"/>
                </a:lnTo>
                <a:lnTo>
                  <a:pt x="15240" y="266700"/>
                </a:lnTo>
                <a:cubicBezTo>
                  <a:pt x="6795" y="266700"/>
                  <a:pt x="0" y="258207"/>
                  <a:pt x="0" y="247650"/>
                </a:cubicBezTo>
                <a:cubicBezTo>
                  <a:pt x="0" y="237093"/>
                  <a:pt x="6795" y="228600"/>
                  <a:pt x="15240" y="228600"/>
                </a:cubicBezTo>
                <a:lnTo>
                  <a:pt x="86360" y="228600"/>
                </a:lnTo>
                <a:cubicBezTo>
                  <a:pt x="94806" y="228600"/>
                  <a:pt x="101600" y="220107"/>
                  <a:pt x="101600" y="209550"/>
                </a:cubicBezTo>
                <a:cubicBezTo>
                  <a:pt x="101600" y="198993"/>
                  <a:pt x="94806" y="190500"/>
                  <a:pt x="86360" y="190500"/>
                </a:cubicBezTo>
                <a:lnTo>
                  <a:pt x="15240" y="190500"/>
                </a:lnTo>
                <a:cubicBezTo>
                  <a:pt x="6795" y="190500"/>
                  <a:pt x="0" y="182007"/>
                  <a:pt x="0" y="171450"/>
                </a:cubicBezTo>
                <a:cubicBezTo>
                  <a:pt x="0" y="160893"/>
                  <a:pt x="6795" y="152400"/>
                  <a:pt x="15240" y="152400"/>
                </a:cubicBezTo>
                <a:lnTo>
                  <a:pt x="127000" y="152400"/>
                </a:lnTo>
                <a:cubicBezTo>
                  <a:pt x="135446" y="152400"/>
                  <a:pt x="142240" y="143907"/>
                  <a:pt x="142240" y="133350"/>
                </a:cubicBezTo>
                <a:cubicBezTo>
                  <a:pt x="142240" y="122793"/>
                  <a:pt x="135446" y="114300"/>
                  <a:pt x="127000" y="114300"/>
                </a:cubicBezTo>
                <a:lnTo>
                  <a:pt x="15240" y="114300"/>
                </a:lnTo>
                <a:cubicBezTo>
                  <a:pt x="6795" y="114300"/>
                  <a:pt x="0" y="105807"/>
                  <a:pt x="0" y="95250"/>
                </a:cubicBezTo>
                <a:cubicBezTo>
                  <a:pt x="0" y="84693"/>
                  <a:pt x="6795" y="76200"/>
                  <a:pt x="15240" y="76200"/>
                </a:cubicBezTo>
                <a:lnTo>
                  <a:pt x="40640" y="76200"/>
                </a:lnTo>
                <a:close/>
                <a:moveTo>
                  <a:pt x="365760" y="228600"/>
                </a:moveTo>
                <a:lnTo>
                  <a:pt x="365760" y="188357"/>
                </a:lnTo>
                <a:lnTo>
                  <a:pt x="336995" y="152400"/>
                </a:lnTo>
                <a:lnTo>
                  <a:pt x="304800" y="152400"/>
                </a:lnTo>
                <a:lnTo>
                  <a:pt x="304800" y="228600"/>
                </a:lnTo>
                <a:lnTo>
                  <a:pt x="365760" y="228600"/>
                </a:lnTo>
                <a:close/>
                <a:moveTo>
                  <a:pt x="162560" y="336550"/>
                </a:moveTo>
                <a:cubicBezTo>
                  <a:pt x="162560" y="319027"/>
                  <a:pt x="151179" y="304800"/>
                  <a:pt x="137160" y="304800"/>
                </a:cubicBezTo>
                <a:cubicBezTo>
                  <a:pt x="123141" y="304800"/>
                  <a:pt x="111760" y="319027"/>
                  <a:pt x="111760" y="336550"/>
                </a:cubicBezTo>
                <a:cubicBezTo>
                  <a:pt x="111760" y="354073"/>
                  <a:pt x="123141" y="368300"/>
                  <a:pt x="137160" y="368300"/>
                </a:cubicBezTo>
                <a:cubicBezTo>
                  <a:pt x="151179" y="368300"/>
                  <a:pt x="162560" y="354073"/>
                  <a:pt x="162560" y="336550"/>
                </a:cubicBezTo>
                <a:close/>
                <a:moveTo>
                  <a:pt x="309880" y="368300"/>
                </a:moveTo>
                <a:cubicBezTo>
                  <a:pt x="323899" y="368300"/>
                  <a:pt x="335280" y="354073"/>
                  <a:pt x="335280" y="336550"/>
                </a:cubicBezTo>
                <a:cubicBezTo>
                  <a:pt x="335280" y="319027"/>
                  <a:pt x="323899" y="304800"/>
                  <a:pt x="309880" y="304800"/>
                </a:cubicBezTo>
                <a:cubicBezTo>
                  <a:pt x="295861" y="304800"/>
                  <a:pt x="284480" y="319027"/>
                  <a:pt x="284480" y="336550"/>
                </a:cubicBezTo>
                <a:cubicBezTo>
                  <a:pt x="284480" y="354073"/>
                  <a:pt x="295861" y="368300"/>
                  <a:pt x="309880" y="368300"/>
                </a:cubicBezTo>
                <a:close/>
              </a:path>
            </a:pathLst>
          </a:custGeom>
          <a:solidFill>
            <a:srgbClr val="0EA5E9"/>
          </a:solidFill>
        </p:spPr>
      </p:sp>
      <p:sp>
        <p:nvSpPr>
          <p:cNvPr id="18" name="Text 16"/>
          <p:cNvSpPr/>
          <p:nvPr/>
        </p:nvSpPr>
        <p:spPr>
          <a:xfrm>
            <a:off x="8001000" y="2946400"/>
            <a:ext cx="1651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物流调度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9779000" y="2857500"/>
            <a:ext cx="508000" cy="0"/>
          </a:xfrm>
          <a:prstGeom prst="straightConnector1">
            <a:avLst/>
          </a:prstGeom>
          <a:noFill/>
          <a:ln w="25400">
            <a:solidFill>
              <a:srgbClr val="0EA5E9"/>
            </a:solidFill>
            <a:prstDash val="solid"/>
            <a:headEnd type="none"/>
            <a:tailEnd type="arrow"/>
          </a:ln>
        </p:spPr>
      </p:sp>
      <p:sp>
        <p:nvSpPr>
          <p:cNvPr id="20" name="Shape 18"/>
          <p:cNvSpPr/>
          <p:nvPr/>
        </p:nvSpPr>
        <p:spPr>
          <a:xfrm>
            <a:off x="10414000" y="2286000"/>
            <a:ext cx="1651000" cy="1270000"/>
          </a:xfrm>
          <a:prstGeom prst="rect">
            <a:avLst/>
          </a:prstGeom>
          <a:solidFill>
            <a:srgbClr val="1E293B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10985500" y="243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0" y="112792"/>
                </a:moveTo>
                <a:lnTo>
                  <a:pt x="0" y="381000"/>
                </a:lnTo>
                <a:cubicBezTo>
                  <a:pt x="0" y="395049"/>
                  <a:pt x="10089" y="406400"/>
                  <a:pt x="22578" y="406400"/>
                </a:cubicBezTo>
                <a:cubicBezTo>
                  <a:pt x="35066" y="406400"/>
                  <a:pt x="45156" y="395049"/>
                  <a:pt x="45156" y="381000"/>
                </a:cubicBezTo>
                <a:lnTo>
                  <a:pt x="45156" y="190500"/>
                </a:lnTo>
                <a:cubicBezTo>
                  <a:pt x="45156" y="176451"/>
                  <a:pt x="55245" y="165100"/>
                  <a:pt x="67733" y="165100"/>
                </a:cubicBezTo>
                <a:lnTo>
                  <a:pt x="338667" y="165100"/>
                </a:lnTo>
                <a:cubicBezTo>
                  <a:pt x="351155" y="165100"/>
                  <a:pt x="361244" y="176451"/>
                  <a:pt x="361244" y="190500"/>
                </a:cubicBezTo>
                <a:lnTo>
                  <a:pt x="361244" y="381000"/>
                </a:lnTo>
                <a:cubicBezTo>
                  <a:pt x="361244" y="395049"/>
                  <a:pt x="371334" y="406400"/>
                  <a:pt x="383822" y="406400"/>
                </a:cubicBezTo>
                <a:cubicBezTo>
                  <a:pt x="396311" y="406400"/>
                  <a:pt x="406400" y="395049"/>
                  <a:pt x="406400" y="381000"/>
                </a:cubicBezTo>
                <a:lnTo>
                  <a:pt x="406400" y="112792"/>
                </a:lnTo>
                <a:cubicBezTo>
                  <a:pt x="406400" y="90964"/>
                  <a:pt x="393982" y="71517"/>
                  <a:pt x="375497" y="64611"/>
                </a:cubicBezTo>
                <a:lnTo>
                  <a:pt x="213924" y="4048"/>
                </a:lnTo>
                <a:cubicBezTo>
                  <a:pt x="206939" y="1429"/>
                  <a:pt x="199461" y="1429"/>
                  <a:pt x="192476" y="4048"/>
                </a:cubicBezTo>
                <a:lnTo>
                  <a:pt x="30903" y="64611"/>
                </a:lnTo>
                <a:cubicBezTo>
                  <a:pt x="12418" y="71517"/>
                  <a:pt x="0" y="90964"/>
                  <a:pt x="0" y="112792"/>
                </a:cubicBezTo>
                <a:close/>
                <a:moveTo>
                  <a:pt x="327378" y="203200"/>
                </a:moveTo>
                <a:lnTo>
                  <a:pt x="79022" y="203200"/>
                </a:lnTo>
                <a:lnTo>
                  <a:pt x="79022" y="254000"/>
                </a:lnTo>
                <a:lnTo>
                  <a:pt x="327378" y="254000"/>
                </a:lnTo>
                <a:lnTo>
                  <a:pt x="327378" y="203200"/>
                </a:lnTo>
                <a:close/>
                <a:moveTo>
                  <a:pt x="79022" y="330200"/>
                </a:moveTo>
                <a:lnTo>
                  <a:pt x="327378" y="330200"/>
                </a:lnTo>
                <a:lnTo>
                  <a:pt x="327378" y="279400"/>
                </a:lnTo>
                <a:lnTo>
                  <a:pt x="79022" y="279400"/>
                </a:lnTo>
                <a:lnTo>
                  <a:pt x="79022" y="330200"/>
                </a:lnTo>
                <a:close/>
                <a:moveTo>
                  <a:pt x="327378" y="355600"/>
                </a:moveTo>
                <a:lnTo>
                  <a:pt x="79022" y="355600"/>
                </a:lnTo>
                <a:lnTo>
                  <a:pt x="79022" y="406400"/>
                </a:lnTo>
                <a:lnTo>
                  <a:pt x="327378" y="406400"/>
                </a:lnTo>
                <a:lnTo>
                  <a:pt x="327378" y="355600"/>
                </a:lnTo>
                <a:close/>
              </a:path>
            </a:pathLst>
          </a:custGeom>
          <a:solidFill>
            <a:srgbClr val="0EA5E9"/>
          </a:solidFill>
        </p:spPr>
      </p:sp>
      <p:sp>
        <p:nvSpPr>
          <p:cNvPr id="22" name="Text 20"/>
          <p:cNvSpPr/>
          <p:nvPr/>
        </p:nvSpPr>
        <p:spPr>
          <a:xfrm>
            <a:off x="10414000" y="2946400"/>
            <a:ext cx="1651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海外仓入库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12192000" y="2857500"/>
            <a:ext cx="508000" cy="0"/>
          </a:xfrm>
          <a:prstGeom prst="straightConnector1">
            <a:avLst/>
          </a:prstGeom>
          <a:noFill/>
          <a:ln w="25400">
            <a:solidFill>
              <a:srgbClr val="0EA5E9"/>
            </a:solidFill>
            <a:prstDash val="solid"/>
            <a:headEnd type="none"/>
            <a:tailEnd type="arrow"/>
          </a:ln>
        </p:spPr>
      </p:sp>
      <p:sp>
        <p:nvSpPr>
          <p:cNvPr id="24" name="Shape 22"/>
          <p:cNvSpPr/>
          <p:nvPr/>
        </p:nvSpPr>
        <p:spPr>
          <a:xfrm>
            <a:off x="12827000" y="2286000"/>
            <a:ext cx="1270000" cy="1270000"/>
          </a:xfrm>
          <a:prstGeom prst="rect">
            <a:avLst/>
          </a:prstGeom>
          <a:solidFill>
            <a:srgbClr val="1E293B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13233400" y="243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50800"/>
                </a:moveTo>
                <a:cubicBezTo>
                  <a:pt x="50800" y="36751"/>
                  <a:pt x="39449" y="25400"/>
                  <a:pt x="25400" y="25400"/>
                </a:cubicBezTo>
                <a:cubicBezTo>
                  <a:pt x="11351" y="25400"/>
                  <a:pt x="0" y="36751"/>
                  <a:pt x="0" y="50800"/>
                </a:cubicBezTo>
                <a:lnTo>
                  <a:pt x="0" y="317500"/>
                </a:lnTo>
                <a:cubicBezTo>
                  <a:pt x="0" y="352584"/>
                  <a:pt x="28416" y="381000"/>
                  <a:pt x="63500" y="381000"/>
                </a:cubicBezTo>
                <a:lnTo>
                  <a:pt x="381000" y="381000"/>
                </a:lnTo>
                <a:cubicBezTo>
                  <a:pt x="395049" y="381000"/>
                  <a:pt x="406400" y="369649"/>
                  <a:pt x="406400" y="355600"/>
                </a:cubicBezTo>
                <a:cubicBezTo>
                  <a:pt x="406400" y="341551"/>
                  <a:pt x="395049" y="330200"/>
                  <a:pt x="381000" y="330200"/>
                </a:cubicBezTo>
                <a:lnTo>
                  <a:pt x="63500" y="330200"/>
                </a:lnTo>
                <a:cubicBezTo>
                  <a:pt x="56515" y="330200"/>
                  <a:pt x="50800" y="324485"/>
                  <a:pt x="50800" y="317500"/>
                </a:cubicBezTo>
                <a:lnTo>
                  <a:pt x="50800" y="50800"/>
                </a:lnTo>
                <a:close/>
                <a:moveTo>
                  <a:pt x="373539" y="119539"/>
                </a:moveTo>
                <a:cubicBezTo>
                  <a:pt x="383461" y="109617"/>
                  <a:pt x="383461" y="93504"/>
                  <a:pt x="373539" y="83582"/>
                </a:cubicBezTo>
                <a:cubicBezTo>
                  <a:pt x="363617" y="73660"/>
                  <a:pt x="347504" y="73660"/>
                  <a:pt x="337582" y="83582"/>
                </a:cubicBezTo>
                <a:lnTo>
                  <a:pt x="254000" y="167243"/>
                </a:lnTo>
                <a:lnTo>
                  <a:pt x="208439" y="121761"/>
                </a:lnTo>
                <a:cubicBezTo>
                  <a:pt x="198517" y="111839"/>
                  <a:pt x="182404" y="111839"/>
                  <a:pt x="172482" y="121761"/>
                </a:cubicBezTo>
                <a:lnTo>
                  <a:pt x="96282" y="197961"/>
                </a:lnTo>
                <a:cubicBezTo>
                  <a:pt x="86360" y="207883"/>
                  <a:pt x="86360" y="223996"/>
                  <a:pt x="96282" y="233918"/>
                </a:cubicBezTo>
                <a:cubicBezTo>
                  <a:pt x="106204" y="243840"/>
                  <a:pt x="122317" y="243840"/>
                  <a:pt x="132239" y="233918"/>
                </a:cubicBezTo>
                <a:lnTo>
                  <a:pt x="190500" y="175657"/>
                </a:lnTo>
                <a:lnTo>
                  <a:pt x="236061" y="221218"/>
                </a:lnTo>
                <a:cubicBezTo>
                  <a:pt x="245983" y="231140"/>
                  <a:pt x="262096" y="231140"/>
                  <a:pt x="272018" y="221218"/>
                </a:cubicBezTo>
                <a:lnTo>
                  <a:pt x="373618" y="119618"/>
                </a:lnTo>
                <a:close/>
              </a:path>
            </a:pathLst>
          </a:custGeom>
          <a:solidFill>
            <a:srgbClr val="0EA5E9"/>
          </a:solidFill>
        </p:spPr>
      </p:sp>
      <p:sp>
        <p:nvSpPr>
          <p:cNvPr id="26" name="Text 24"/>
          <p:cNvSpPr/>
          <p:nvPr/>
        </p:nvSpPr>
        <p:spPr>
          <a:xfrm>
            <a:off x="12827000" y="2946400"/>
            <a:ext cx="1270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利润重算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14224000" y="2857500"/>
            <a:ext cx="381000" cy="0"/>
          </a:xfrm>
          <a:prstGeom prst="straightConnector1">
            <a:avLst/>
          </a:prstGeom>
          <a:noFill/>
          <a:ln w="25400">
            <a:solidFill>
              <a:srgbClr val="0EA5E9"/>
            </a:solidFill>
            <a:prstDash val="solid"/>
            <a:headEnd type="none"/>
            <a:tailEnd type="arrow"/>
          </a:ln>
        </p:spPr>
      </p:sp>
      <p:sp>
        <p:nvSpPr>
          <p:cNvPr id="28" name="Shape 26"/>
          <p:cNvSpPr/>
          <p:nvPr/>
        </p:nvSpPr>
        <p:spPr>
          <a:xfrm>
            <a:off x="14732000" y="2286000"/>
            <a:ext cx="762000" cy="1270000"/>
          </a:xfrm>
          <a:prstGeom prst="rect">
            <a:avLst/>
          </a:prstGeom>
          <a:solidFill>
            <a:srgbClr val="0EA5E9"/>
          </a:solidFill>
        </p:spPr>
      </p:sp>
      <p:sp>
        <p:nvSpPr>
          <p:cNvPr id="29" name="Shape 27"/>
          <p:cNvSpPr/>
          <p:nvPr/>
        </p:nvSpPr>
        <p:spPr>
          <a:xfrm>
            <a:off x="14909800" y="243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67733" y="0"/>
                </a:moveTo>
                <a:cubicBezTo>
                  <a:pt x="30374" y="0"/>
                  <a:pt x="0" y="22781"/>
                  <a:pt x="0" y="50800"/>
                </a:cubicBezTo>
                <a:lnTo>
                  <a:pt x="0" y="355600"/>
                </a:lnTo>
                <a:cubicBezTo>
                  <a:pt x="0" y="383619"/>
                  <a:pt x="30374" y="406400"/>
                  <a:pt x="67733" y="406400"/>
                </a:cubicBezTo>
                <a:lnTo>
                  <a:pt x="338667" y="406400"/>
                </a:lnTo>
                <a:cubicBezTo>
                  <a:pt x="376026" y="406400"/>
                  <a:pt x="406400" y="383619"/>
                  <a:pt x="406400" y="355600"/>
                </a:cubicBezTo>
                <a:lnTo>
                  <a:pt x="406400" y="50800"/>
                </a:lnTo>
                <a:cubicBezTo>
                  <a:pt x="406400" y="22781"/>
                  <a:pt x="376026" y="0"/>
                  <a:pt x="338667" y="0"/>
                </a:cubicBezTo>
                <a:lnTo>
                  <a:pt x="67733" y="0"/>
                </a:lnTo>
                <a:close/>
                <a:moveTo>
                  <a:pt x="101600" y="50800"/>
                </a:moveTo>
                <a:lnTo>
                  <a:pt x="304800" y="50800"/>
                </a:lnTo>
                <a:cubicBezTo>
                  <a:pt x="323533" y="50800"/>
                  <a:pt x="338667" y="62151"/>
                  <a:pt x="338667" y="76200"/>
                </a:cubicBezTo>
                <a:lnTo>
                  <a:pt x="338667" y="101600"/>
                </a:lnTo>
                <a:cubicBezTo>
                  <a:pt x="338667" y="115649"/>
                  <a:pt x="323533" y="127000"/>
                  <a:pt x="304800" y="127000"/>
                </a:cubicBezTo>
                <a:lnTo>
                  <a:pt x="101600" y="127000"/>
                </a:lnTo>
                <a:cubicBezTo>
                  <a:pt x="82867" y="127000"/>
                  <a:pt x="67733" y="115649"/>
                  <a:pt x="67733" y="101600"/>
                </a:cubicBezTo>
                <a:lnTo>
                  <a:pt x="67733" y="76200"/>
                </a:lnTo>
                <a:cubicBezTo>
                  <a:pt x="67733" y="62151"/>
                  <a:pt x="82867" y="50800"/>
                  <a:pt x="101600" y="50800"/>
                </a:cubicBezTo>
                <a:close/>
                <a:moveTo>
                  <a:pt x="118533" y="184150"/>
                </a:moveTo>
                <a:cubicBezTo>
                  <a:pt x="118533" y="194664"/>
                  <a:pt x="107152" y="203200"/>
                  <a:pt x="93133" y="203200"/>
                </a:cubicBezTo>
                <a:cubicBezTo>
                  <a:pt x="79115" y="203200"/>
                  <a:pt x="67733" y="194664"/>
                  <a:pt x="67733" y="184150"/>
                </a:cubicBezTo>
                <a:cubicBezTo>
                  <a:pt x="67733" y="173636"/>
                  <a:pt x="79115" y="165100"/>
                  <a:pt x="93133" y="165100"/>
                </a:cubicBezTo>
                <a:cubicBezTo>
                  <a:pt x="107152" y="165100"/>
                  <a:pt x="118533" y="173636"/>
                  <a:pt x="118533" y="184150"/>
                </a:cubicBezTo>
                <a:close/>
                <a:moveTo>
                  <a:pt x="203200" y="203200"/>
                </a:moveTo>
                <a:cubicBezTo>
                  <a:pt x="189181" y="203200"/>
                  <a:pt x="177800" y="194664"/>
                  <a:pt x="177800" y="184150"/>
                </a:cubicBezTo>
                <a:cubicBezTo>
                  <a:pt x="177800" y="173636"/>
                  <a:pt x="189181" y="165100"/>
                  <a:pt x="203200" y="165100"/>
                </a:cubicBezTo>
                <a:cubicBezTo>
                  <a:pt x="217219" y="165100"/>
                  <a:pt x="228600" y="173636"/>
                  <a:pt x="228600" y="184150"/>
                </a:cubicBezTo>
                <a:cubicBezTo>
                  <a:pt x="228600" y="194664"/>
                  <a:pt x="217219" y="203200"/>
                  <a:pt x="203200" y="203200"/>
                </a:cubicBezTo>
                <a:close/>
                <a:moveTo>
                  <a:pt x="338667" y="184150"/>
                </a:moveTo>
                <a:cubicBezTo>
                  <a:pt x="338667" y="194664"/>
                  <a:pt x="327285" y="203200"/>
                  <a:pt x="313267" y="203200"/>
                </a:cubicBezTo>
                <a:cubicBezTo>
                  <a:pt x="299248" y="203200"/>
                  <a:pt x="287867" y="194664"/>
                  <a:pt x="287867" y="184150"/>
                </a:cubicBezTo>
                <a:cubicBezTo>
                  <a:pt x="287867" y="173636"/>
                  <a:pt x="299248" y="165100"/>
                  <a:pt x="313267" y="165100"/>
                </a:cubicBezTo>
                <a:cubicBezTo>
                  <a:pt x="327285" y="165100"/>
                  <a:pt x="338667" y="173636"/>
                  <a:pt x="338667" y="184150"/>
                </a:cubicBezTo>
                <a:close/>
                <a:moveTo>
                  <a:pt x="93133" y="279400"/>
                </a:moveTo>
                <a:cubicBezTo>
                  <a:pt x="79115" y="279400"/>
                  <a:pt x="67733" y="270864"/>
                  <a:pt x="67733" y="260350"/>
                </a:cubicBezTo>
                <a:cubicBezTo>
                  <a:pt x="67733" y="249836"/>
                  <a:pt x="79115" y="241300"/>
                  <a:pt x="93133" y="241300"/>
                </a:cubicBezTo>
                <a:cubicBezTo>
                  <a:pt x="107152" y="241300"/>
                  <a:pt x="118533" y="249836"/>
                  <a:pt x="118533" y="260350"/>
                </a:cubicBezTo>
                <a:cubicBezTo>
                  <a:pt x="118533" y="270864"/>
                  <a:pt x="107152" y="279400"/>
                  <a:pt x="93133" y="279400"/>
                </a:cubicBezTo>
                <a:close/>
                <a:moveTo>
                  <a:pt x="228600" y="260350"/>
                </a:moveTo>
                <a:cubicBezTo>
                  <a:pt x="228600" y="270864"/>
                  <a:pt x="217219" y="279400"/>
                  <a:pt x="203200" y="279400"/>
                </a:cubicBezTo>
                <a:cubicBezTo>
                  <a:pt x="189181" y="279400"/>
                  <a:pt x="177800" y="270864"/>
                  <a:pt x="177800" y="260350"/>
                </a:cubicBezTo>
                <a:cubicBezTo>
                  <a:pt x="177800" y="249836"/>
                  <a:pt x="189181" y="241300"/>
                  <a:pt x="203200" y="241300"/>
                </a:cubicBezTo>
                <a:cubicBezTo>
                  <a:pt x="217219" y="241300"/>
                  <a:pt x="228600" y="249836"/>
                  <a:pt x="228600" y="260350"/>
                </a:cubicBezTo>
                <a:close/>
                <a:moveTo>
                  <a:pt x="313267" y="279400"/>
                </a:moveTo>
                <a:cubicBezTo>
                  <a:pt x="299248" y="279400"/>
                  <a:pt x="287867" y="270864"/>
                  <a:pt x="287867" y="260350"/>
                </a:cubicBezTo>
                <a:cubicBezTo>
                  <a:pt x="287867" y="249836"/>
                  <a:pt x="299248" y="241300"/>
                  <a:pt x="313267" y="241300"/>
                </a:cubicBezTo>
                <a:cubicBezTo>
                  <a:pt x="327285" y="241300"/>
                  <a:pt x="338667" y="249836"/>
                  <a:pt x="338667" y="260350"/>
                </a:cubicBezTo>
                <a:cubicBezTo>
                  <a:pt x="338667" y="270864"/>
                  <a:pt x="327285" y="279400"/>
                  <a:pt x="313267" y="279400"/>
                </a:cubicBezTo>
                <a:close/>
                <a:moveTo>
                  <a:pt x="67733" y="336550"/>
                </a:moveTo>
                <a:cubicBezTo>
                  <a:pt x="67733" y="325993"/>
                  <a:pt x="79058" y="317500"/>
                  <a:pt x="93133" y="317500"/>
                </a:cubicBezTo>
                <a:lnTo>
                  <a:pt x="211667" y="317500"/>
                </a:lnTo>
                <a:cubicBezTo>
                  <a:pt x="225743" y="317500"/>
                  <a:pt x="237067" y="325993"/>
                  <a:pt x="237067" y="336550"/>
                </a:cubicBezTo>
                <a:cubicBezTo>
                  <a:pt x="237067" y="347107"/>
                  <a:pt x="225743" y="355600"/>
                  <a:pt x="211667" y="355600"/>
                </a:cubicBezTo>
                <a:lnTo>
                  <a:pt x="93133" y="355600"/>
                </a:lnTo>
                <a:cubicBezTo>
                  <a:pt x="79058" y="355600"/>
                  <a:pt x="67733" y="347107"/>
                  <a:pt x="67733" y="336550"/>
                </a:cubicBezTo>
                <a:close/>
                <a:moveTo>
                  <a:pt x="313267" y="317500"/>
                </a:moveTo>
                <a:cubicBezTo>
                  <a:pt x="327343" y="317500"/>
                  <a:pt x="338667" y="325993"/>
                  <a:pt x="338667" y="336550"/>
                </a:cubicBezTo>
                <a:cubicBezTo>
                  <a:pt x="338667" y="347107"/>
                  <a:pt x="327343" y="355600"/>
                  <a:pt x="313267" y="355600"/>
                </a:cubicBezTo>
                <a:cubicBezTo>
                  <a:pt x="299191" y="355600"/>
                  <a:pt x="287867" y="347107"/>
                  <a:pt x="287867" y="336550"/>
                </a:cubicBezTo>
                <a:cubicBezTo>
                  <a:pt x="287867" y="325993"/>
                  <a:pt x="299191" y="317500"/>
                  <a:pt x="313267" y="31750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30" name="Text 28"/>
          <p:cNvSpPr/>
          <p:nvPr/>
        </p:nvSpPr>
        <p:spPr>
          <a:xfrm>
            <a:off x="14732000" y="2946400"/>
            <a:ext cx="762000" cy="508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300" dirty="0">
                <a:solidFill>
                  <a:srgbClr val="FFFFFF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对账</a:t>
            </a:r>
            <a:endParaRPr lang="en-US" sz="1300" dirty="0"/>
          </a:p>
        </p:txBody>
      </p:sp>
      <p:sp>
        <p:nvSpPr>
          <p:cNvPr id="31" name="Shape 29">
            <a:hlinkClick r:id="rId1" tooltip=""/>
          </p:cNvPr>
          <p:cNvSpPr/>
          <p:nvPr/>
        </p:nvSpPr>
        <p:spPr>
          <a:xfrm>
            <a:off x="762000" y="4318000"/>
            <a:ext cx="14732000" cy="3048000"/>
          </a:xfrm>
          <a:prstGeom prst="rect">
            <a:avLst/>
          </a:prstGeom>
          <a:solidFill>
            <a:srgbClr val="1E293B"/>
          </a:solidFill>
        </p:spPr>
        <p:txBody>
          <a:bodyPr/>
          <a:p>
            <a:endParaRPr lang="zh-CN" altLang="en-US"/>
          </a:p>
        </p:txBody>
      </p:sp>
      <p:sp>
        <p:nvSpPr>
          <p:cNvPr id="32" name="Text 30"/>
          <p:cNvSpPr/>
          <p:nvPr/>
        </p:nvSpPr>
        <p:spPr>
          <a:xfrm>
            <a:off x="1143000" y="45720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推演过程可</a:t>
            </a:r>
            <a:r>
              <a:rPr lang="zh-CN" altLang="en-US" sz="16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视化</a:t>
            </a:r>
            <a:endParaRPr lang="en-US" altLang="zh-CN" sz="1600" dirty="0">
              <a:solidFill>
                <a:srgbClr val="0EA5E9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1143000" y="5016500"/>
            <a:ext cx="13970000" cy="12700"/>
          </a:xfrm>
          <a:prstGeom prst="rect">
            <a:avLst/>
          </a:prstGeom>
          <a:solidFill>
            <a:srgbClr val="334155"/>
          </a:solidFill>
        </p:spPr>
      </p:sp>
      <p:sp>
        <p:nvSpPr>
          <p:cNvPr id="34" name="Text 32"/>
          <p:cNvSpPr/>
          <p:nvPr/>
        </p:nvSpPr>
        <p:spPr>
          <a:xfrm>
            <a:off x="1143000" y="5270500"/>
            <a:ext cx="6604000" cy="177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80000"/>
              </a:lnSpc>
            </a:pPr>
            <a:r>
              <a:rPr lang="en-US" sz="18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运营端</a:t>
            </a: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　订单增加 → 库存扣减 → 利润重算</a:t>
            </a:r>
            <a:endParaRPr lang="en-US" sz="1800" dirty="0"/>
          </a:p>
          <a:p>
            <a:pPr algn="l">
              <a:lnSpc>
                <a:spcPct val="180000"/>
              </a:lnSpc>
            </a:pPr>
            <a:r>
              <a:rPr lang="en-US" sz="1800" dirty="0">
                <a:solidFill>
                  <a:srgbClr val="F59E0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采购端</a:t>
            </a: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　库存预警 → 自动补货 → 采购下单</a:t>
            </a:r>
            <a:endParaRPr lang="en-US" sz="1800" dirty="0"/>
          </a:p>
          <a:p>
            <a:pPr algn="l">
              <a:lnSpc>
                <a:spcPct val="180000"/>
              </a:lnSpc>
            </a:pPr>
            <a:r>
              <a:rPr lang="en-US" sz="18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物流端</a:t>
            </a: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　出库指令 → 运输调度 → 海外仓入库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8382000" y="5270500"/>
            <a:ext cx="6604000" cy="177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80000"/>
              </a:lnSpc>
            </a:pPr>
            <a:r>
              <a:rPr lang="en-US" sz="18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仓储端</a:t>
            </a: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　国内仓出库 → 在途跟踪 → 海外仓上架</a:t>
            </a:r>
            <a:endParaRPr lang="en-US" sz="1800" dirty="0"/>
          </a:p>
          <a:p>
            <a:pPr algn="l">
              <a:lnSpc>
                <a:spcPct val="180000"/>
              </a:lnSpc>
            </a:pPr>
            <a:r>
              <a:rPr lang="en-US" sz="1800" dirty="0">
                <a:solidFill>
                  <a:srgbClr val="F59E0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财务端</a:t>
            </a: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　成本归集 → 利润核算 → 自动对账</a:t>
            </a:r>
            <a:endParaRPr lang="en-US" sz="1800" dirty="0"/>
          </a:p>
          <a:p>
            <a:pPr algn="l">
              <a:lnSpc>
                <a:spcPct val="18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7个环节，30天内全自动推演完成</a:t>
            </a:r>
            <a:endParaRPr lang="en-US" sz="1800" dirty="0"/>
          </a:p>
        </p:txBody>
      </p:sp>
      <p:sp>
        <p:nvSpPr>
          <p:cNvPr id="36" name="Text 34"/>
          <p:cNvSpPr/>
          <p:nvPr/>
        </p:nvSpPr>
        <p:spPr>
          <a:xfrm>
            <a:off x="762000" y="8636000"/>
            <a:ext cx="1016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05 / 08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11430000" cy="609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多智能体推动审批流 自动同步凭证和对账信息给相关人类负责人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62000" y="1270000"/>
            <a:ext cx="762000" cy="38100"/>
          </a:xfrm>
          <a:prstGeom prst="rect">
            <a:avLst/>
          </a:prstGeom>
          <a:solidFill>
            <a:srgbClr val="0EA5E9"/>
          </a:solidFill>
        </p:spPr>
      </p:sp>
      <p:sp>
        <p:nvSpPr>
          <p:cNvPr id="4" name="Shape 2"/>
          <p:cNvSpPr/>
          <p:nvPr/>
        </p:nvSpPr>
        <p:spPr>
          <a:xfrm>
            <a:off x="762000" y="1778000"/>
            <a:ext cx="3429000" cy="3810000"/>
          </a:xfrm>
          <a:prstGeom prst="rect">
            <a:avLst/>
          </a:prstGeom>
          <a:solidFill>
            <a:srgbClr val="FFFFFF"/>
          </a:solidFill>
          <a:effectLst>
            <a:outerShdw blurRad="254000" dist="50800" dir="5400000" algn="bl" rotWithShape="0">
              <a:srgbClr val="000000">
                <a:alpha val="6275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16000" y="2095500"/>
            <a:ext cx="711200" cy="711200"/>
          </a:xfrm>
          <a:prstGeom prst="rect">
            <a:avLst/>
          </a:prstGeom>
          <a:solidFill>
            <a:srgbClr val="0EA5E9">
              <a:alpha val="8235"/>
            </a:srgbClr>
          </a:solidFill>
        </p:spPr>
      </p:sp>
      <p:sp>
        <p:nvSpPr>
          <p:cNvPr id="6" name="Shape 4"/>
          <p:cNvSpPr/>
          <p:nvPr/>
        </p:nvSpPr>
        <p:spPr>
          <a:xfrm>
            <a:off x="1168400" y="22479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82222" y="25400"/>
                </a:moveTo>
                <a:cubicBezTo>
                  <a:pt x="251037" y="25400"/>
                  <a:pt x="225778" y="53816"/>
                  <a:pt x="225778" y="88900"/>
                </a:cubicBezTo>
                <a:lnTo>
                  <a:pt x="225778" y="285909"/>
                </a:lnTo>
                <a:lnTo>
                  <a:pt x="16087" y="356711"/>
                </a:lnTo>
                <a:cubicBezTo>
                  <a:pt x="4163" y="360680"/>
                  <a:pt x="-2611" y="374888"/>
                  <a:pt x="988" y="388303"/>
                </a:cubicBezTo>
                <a:cubicBezTo>
                  <a:pt x="4586" y="401717"/>
                  <a:pt x="17145" y="409337"/>
                  <a:pt x="29069" y="405368"/>
                </a:cubicBezTo>
                <a:lnTo>
                  <a:pt x="251672" y="330279"/>
                </a:lnTo>
                <a:lnTo>
                  <a:pt x="282504" y="330279"/>
                </a:lnTo>
                <a:cubicBezTo>
                  <a:pt x="282363" y="332343"/>
                  <a:pt x="282222" y="334486"/>
                  <a:pt x="282222" y="336629"/>
                </a:cubicBezTo>
                <a:cubicBezTo>
                  <a:pt x="282222" y="375206"/>
                  <a:pt x="310021" y="406479"/>
                  <a:pt x="344311" y="406479"/>
                </a:cubicBezTo>
                <a:cubicBezTo>
                  <a:pt x="378601" y="406479"/>
                  <a:pt x="406400" y="375206"/>
                  <a:pt x="406400" y="336629"/>
                </a:cubicBezTo>
                <a:lnTo>
                  <a:pt x="406400" y="25479"/>
                </a:lnTo>
                <a:lnTo>
                  <a:pt x="282222" y="25479"/>
                </a:lnTo>
                <a:close/>
                <a:moveTo>
                  <a:pt x="372533" y="336550"/>
                </a:moveTo>
                <a:cubicBezTo>
                  <a:pt x="372533" y="354092"/>
                  <a:pt x="359904" y="368300"/>
                  <a:pt x="344311" y="368300"/>
                </a:cubicBezTo>
                <a:cubicBezTo>
                  <a:pt x="328718" y="368300"/>
                  <a:pt x="316089" y="354092"/>
                  <a:pt x="316089" y="336550"/>
                </a:cubicBezTo>
                <a:cubicBezTo>
                  <a:pt x="316089" y="319008"/>
                  <a:pt x="328718" y="304800"/>
                  <a:pt x="344311" y="304800"/>
                </a:cubicBezTo>
                <a:cubicBezTo>
                  <a:pt x="359904" y="304800"/>
                  <a:pt x="372463" y="319008"/>
                  <a:pt x="372533" y="336471"/>
                </a:cubicBezTo>
                <a:lnTo>
                  <a:pt x="372533" y="336550"/>
                </a:lnTo>
                <a:close/>
                <a:moveTo>
                  <a:pt x="36618" y="118666"/>
                </a:moveTo>
                <a:cubicBezTo>
                  <a:pt x="12771" y="126841"/>
                  <a:pt x="-635" y="155258"/>
                  <a:pt x="6632" y="182086"/>
                </a:cubicBezTo>
                <a:lnTo>
                  <a:pt x="26458" y="254953"/>
                </a:lnTo>
                <a:cubicBezTo>
                  <a:pt x="33726" y="281781"/>
                  <a:pt x="58984" y="296863"/>
                  <a:pt x="82832" y="288687"/>
                </a:cubicBezTo>
                <a:lnTo>
                  <a:pt x="147602" y="266382"/>
                </a:lnTo>
                <a:cubicBezTo>
                  <a:pt x="171450" y="258207"/>
                  <a:pt x="184856" y="229791"/>
                  <a:pt x="177588" y="202962"/>
                </a:cubicBezTo>
                <a:lnTo>
                  <a:pt x="157762" y="130096"/>
                </a:lnTo>
                <a:cubicBezTo>
                  <a:pt x="150495" y="103267"/>
                  <a:pt x="125236" y="88186"/>
                  <a:pt x="101388" y="96361"/>
                </a:cubicBezTo>
                <a:lnTo>
                  <a:pt x="36618" y="118666"/>
                </a:lnTo>
                <a:close/>
              </a:path>
            </a:pathLst>
          </a:custGeom>
          <a:solidFill>
            <a:srgbClr val="0EA5E9"/>
          </a:solidFill>
        </p:spPr>
      </p:sp>
      <p:sp>
        <p:nvSpPr>
          <p:cNvPr id="7" name="Text 5"/>
          <p:cNvSpPr/>
          <p:nvPr/>
        </p:nvSpPr>
        <p:spPr>
          <a:xfrm>
            <a:off x="1016000" y="3048000"/>
            <a:ext cx="2921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采购AI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16000" y="3556000"/>
            <a:ext cx="2921000" cy="177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负责供应链决策</a:t>
            </a:r>
            <a:endParaRPr lang="en-US" sz="1600" dirty="0"/>
          </a:p>
          <a:p>
            <a:pPr algn="l">
              <a:lnSpc>
                <a:spcPct val="17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何时补货、补多少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供应商选择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成本优化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533900" y="1778000"/>
            <a:ext cx="3429000" cy="3810000"/>
          </a:xfrm>
          <a:prstGeom prst="rect">
            <a:avLst/>
          </a:prstGeom>
          <a:solidFill>
            <a:srgbClr val="FFFFFF"/>
          </a:solidFill>
          <a:effectLst>
            <a:outerShdw blurRad="254000" dist="50800" dir="5400000" algn="bl" rotWithShape="0">
              <a:srgbClr val="000000">
                <a:alpha val="6275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787900" y="2095500"/>
            <a:ext cx="711200" cy="711200"/>
          </a:xfrm>
          <a:prstGeom prst="rect">
            <a:avLst/>
          </a:prstGeom>
          <a:solidFill>
            <a:srgbClr val="F59E0B">
              <a:alpha val="8235"/>
            </a:srgbClr>
          </a:solidFill>
        </p:spPr>
      </p:sp>
      <p:sp>
        <p:nvSpPr>
          <p:cNvPr id="11" name="Shape 9"/>
          <p:cNvSpPr/>
          <p:nvPr/>
        </p:nvSpPr>
        <p:spPr>
          <a:xfrm>
            <a:off x="4940300" y="22479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0640" y="76200"/>
                </a:moveTo>
                <a:cubicBezTo>
                  <a:pt x="40640" y="48181"/>
                  <a:pt x="58865" y="25400"/>
                  <a:pt x="81280" y="25400"/>
                </a:cubicBezTo>
                <a:lnTo>
                  <a:pt x="264160" y="25400"/>
                </a:lnTo>
                <a:cubicBezTo>
                  <a:pt x="286576" y="25400"/>
                  <a:pt x="304800" y="48181"/>
                  <a:pt x="304800" y="76200"/>
                </a:cubicBezTo>
                <a:lnTo>
                  <a:pt x="304800" y="101600"/>
                </a:lnTo>
                <a:lnTo>
                  <a:pt x="336995" y="101600"/>
                </a:lnTo>
                <a:cubicBezTo>
                  <a:pt x="347790" y="101600"/>
                  <a:pt x="358140" y="106918"/>
                  <a:pt x="365760" y="116443"/>
                </a:cubicBezTo>
                <a:lnTo>
                  <a:pt x="394526" y="152400"/>
                </a:lnTo>
                <a:cubicBezTo>
                  <a:pt x="402146" y="161925"/>
                  <a:pt x="406400" y="174863"/>
                  <a:pt x="406400" y="188357"/>
                </a:cubicBezTo>
                <a:lnTo>
                  <a:pt x="406400" y="304800"/>
                </a:lnTo>
                <a:cubicBezTo>
                  <a:pt x="406400" y="332819"/>
                  <a:pt x="388176" y="355600"/>
                  <a:pt x="365760" y="355600"/>
                </a:cubicBezTo>
                <a:lnTo>
                  <a:pt x="363665" y="355600"/>
                </a:lnTo>
                <a:cubicBezTo>
                  <a:pt x="357061" y="384889"/>
                  <a:pt x="335471" y="406400"/>
                  <a:pt x="309880" y="406400"/>
                </a:cubicBezTo>
                <a:cubicBezTo>
                  <a:pt x="284290" y="406400"/>
                  <a:pt x="262763" y="384889"/>
                  <a:pt x="256096" y="355600"/>
                </a:cubicBezTo>
                <a:lnTo>
                  <a:pt x="190945" y="355600"/>
                </a:lnTo>
                <a:cubicBezTo>
                  <a:pt x="184341" y="384889"/>
                  <a:pt x="162751" y="406400"/>
                  <a:pt x="137160" y="406400"/>
                </a:cubicBezTo>
                <a:cubicBezTo>
                  <a:pt x="111570" y="406400"/>
                  <a:pt x="90043" y="384889"/>
                  <a:pt x="83376" y="355600"/>
                </a:cubicBezTo>
                <a:lnTo>
                  <a:pt x="81280" y="355600"/>
                </a:lnTo>
                <a:cubicBezTo>
                  <a:pt x="58865" y="355600"/>
                  <a:pt x="40640" y="332819"/>
                  <a:pt x="40640" y="304800"/>
                </a:cubicBezTo>
                <a:lnTo>
                  <a:pt x="40640" y="266700"/>
                </a:lnTo>
                <a:lnTo>
                  <a:pt x="15240" y="266700"/>
                </a:lnTo>
                <a:cubicBezTo>
                  <a:pt x="6795" y="266700"/>
                  <a:pt x="0" y="258207"/>
                  <a:pt x="0" y="247650"/>
                </a:cubicBezTo>
                <a:cubicBezTo>
                  <a:pt x="0" y="237093"/>
                  <a:pt x="6795" y="228600"/>
                  <a:pt x="15240" y="228600"/>
                </a:cubicBezTo>
                <a:lnTo>
                  <a:pt x="86360" y="228600"/>
                </a:lnTo>
                <a:cubicBezTo>
                  <a:pt x="94806" y="228600"/>
                  <a:pt x="101600" y="220107"/>
                  <a:pt x="101600" y="209550"/>
                </a:cubicBezTo>
                <a:cubicBezTo>
                  <a:pt x="101600" y="198993"/>
                  <a:pt x="94806" y="190500"/>
                  <a:pt x="86360" y="190500"/>
                </a:cubicBezTo>
                <a:lnTo>
                  <a:pt x="15240" y="190500"/>
                </a:lnTo>
                <a:cubicBezTo>
                  <a:pt x="6795" y="190500"/>
                  <a:pt x="0" y="182007"/>
                  <a:pt x="0" y="171450"/>
                </a:cubicBezTo>
                <a:cubicBezTo>
                  <a:pt x="0" y="160893"/>
                  <a:pt x="6795" y="152400"/>
                  <a:pt x="15240" y="152400"/>
                </a:cubicBezTo>
                <a:lnTo>
                  <a:pt x="127000" y="152400"/>
                </a:lnTo>
                <a:cubicBezTo>
                  <a:pt x="135446" y="152400"/>
                  <a:pt x="142240" y="143907"/>
                  <a:pt x="142240" y="133350"/>
                </a:cubicBezTo>
                <a:cubicBezTo>
                  <a:pt x="142240" y="122793"/>
                  <a:pt x="135446" y="114300"/>
                  <a:pt x="127000" y="114300"/>
                </a:cubicBezTo>
                <a:lnTo>
                  <a:pt x="15240" y="114300"/>
                </a:lnTo>
                <a:cubicBezTo>
                  <a:pt x="6795" y="114300"/>
                  <a:pt x="0" y="105807"/>
                  <a:pt x="0" y="95250"/>
                </a:cubicBezTo>
                <a:cubicBezTo>
                  <a:pt x="0" y="84693"/>
                  <a:pt x="6795" y="76200"/>
                  <a:pt x="15240" y="76200"/>
                </a:cubicBezTo>
                <a:lnTo>
                  <a:pt x="40640" y="76200"/>
                </a:lnTo>
                <a:close/>
                <a:moveTo>
                  <a:pt x="365760" y="228600"/>
                </a:moveTo>
                <a:lnTo>
                  <a:pt x="365760" y="188357"/>
                </a:lnTo>
                <a:lnTo>
                  <a:pt x="336995" y="152400"/>
                </a:lnTo>
                <a:lnTo>
                  <a:pt x="304800" y="152400"/>
                </a:lnTo>
                <a:lnTo>
                  <a:pt x="304800" y="228600"/>
                </a:lnTo>
                <a:lnTo>
                  <a:pt x="365760" y="228600"/>
                </a:lnTo>
                <a:close/>
                <a:moveTo>
                  <a:pt x="162560" y="336550"/>
                </a:moveTo>
                <a:cubicBezTo>
                  <a:pt x="162560" y="319027"/>
                  <a:pt x="151179" y="304800"/>
                  <a:pt x="137160" y="304800"/>
                </a:cubicBezTo>
                <a:cubicBezTo>
                  <a:pt x="123141" y="304800"/>
                  <a:pt x="111760" y="319027"/>
                  <a:pt x="111760" y="336550"/>
                </a:cubicBezTo>
                <a:cubicBezTo>
                  <a:pt x="111760" y="354073"/>
                  <a:pt x="123141" y="368300"/>
                  <a:pt x="137160" y="368300"/>
                </a:cubicBezTo>
                <a:cubicBezTo>
                  <a:pt x="151179" y="368300"/>
                  <a:pt x="162560" y="354073"/>
                  <a:pt x="162560" y="336550"/>
                </a:cubicBezTo>
                <a:close/>
                <a:moveTo>
                  <a:pt x="309880" y="368300"/>
                </a:moveTo>
                <a:cubicBezTo>
                  <a:pt x="323899" y="368300"/>
                  <a:pt x="335280" y="354073"/>
                  <a:pt x="335280" y="336550"/>
                </a:cubicBezTo>
                <a:cubicBezTo>
                  <a:pt x="335280" y="319027"/>
                  <a:pt x="323899" y="304800"/>
                  <a:pt x="309880" y="304800"/>
                </a:cubicBezTo>
                <a:cubicBezTo>
                  <a:pt x="295861" y="304800"/>
                  <a:pt x="284480" y="319027"/>
                  <a:pt x="284480" y="336550"/>
                </a:cubicBezTo>
                <a:cubicBezTo>
                  <a:pt x="284480" y="354073"/>
                  <a:pt x="295861" y="368300"/>
                  <a:pt x="309880" y="368300"/>
                </a:cubicBezTo>
                <a:close/>
              </a:path>
            </a:pathLst>
          </a:custGeom>
          <a:solidFill>
            <a:srgbClr val="F59E0B"/>
          </a:solidFill>
        </p:spPr>
      </p:sp>
      <p:sp>
        <p:nvSpPr>
          <p:cNvPr id="12" name="Text 10"/>
          <p:cNvSpPr/>
          <p:nvPr/>
        </p:nvSpPr>
        <p:spPr>
          <a:xfrm>
            <a:off x="4787900" y="3048000"/>
            <a:ext cx="2921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物流AI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4787900" y="3556000"/>
            <a:ext cx="2921000" cy="177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负责运输路径优化</a:t>
            </a:r>
            <a:endParaRPr lang="en-US" sz="1600" dirty="0"/>
          </a:p>
          <a:p>
            <a:pPr algn="l">
              <a:lnSpc>
                <a:spcPct val="17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成本与时效平衡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路线规划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在途跟踪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305800" y="1778000"/>
            <a:ext cx="3429000" cy="3810000"/>
          </a:xfrm>
          <a:prstGeom prst="rect">
            <a:avLst/>
          </a:prstGeom>
          <a:solidFill>
            <a:srgbClr val="FFFFFF"/>
          </a:solidFill>
          <a:effectLst>
            <a:outerShdw blurRad="254000" dist="50800" dir="5400000" algn="bl" rotWithShape="0">
              <a:srgbClr val="000000">
                <a:alpha val="6275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8559800" y="2095500"/>
            <a:ext cx="711200" cy="711200"/>
          </a:xfrm>
          <a:prstGeom prst="rect">
            <a:avLst/>
          </a:prstGeom>
          <a:solidFill>
            <a:srgbClr val="0EA5E9">
              <a:alpha val="8235"/>
            </a:srgbClr>
          </a:solidFill>
        </p:spPr>
      </p:sp>
      <p:sp>
        <p:nvSpPr>
          <p:cNvPr id="16" name="Shape 14"/>
          <p:cNvSpPr/>
          <p:nvPr/>
        </p:nvSpPr>
        <p:spPr>
          <a:xfrm>
            <a:off x="8712200" y="22479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4368" y="57388"/>
                </a:moveTo>
                <a:cubicBezTo>
                  <a:pt x="29845" y="38418"/>
                  <a:pt x="47228" y="25400"/>
                  <a:pt x="66993" y="25400"/>
                </a:cubicBezTo>
                <a:lnTo>
                  <a:pt x="340042" y="25400"/>
                </a:lnTo>
                <a:cubicBezTo>
                  <a:pt x="359807" y="25400"/>
                  <a:pt x="377190" y="38418"/>
                  <a:pt x="382746" y="57388"/>
                </a:cubicBezTo>
                <a:lnTo>
                  <a:pt x="401320" y="121047"/>
                </a:lnTo>
                <a:cubicBezTo>
                  <a:pt x="411480" y="155734"/>
                  <a:pt x="385366" y="190500"/>
                  <a:pt x="349250" y="190500"/>
                </a:cubicBezTo>
                <a:cubicBezTo>
                  <a:pt x="328374" y="190500"/>
                  <a:pt x="310039" y="178673"/>
                  <a:pt x="300990" y="161052"/>
                </a:cubicBezTo>
                <a:cubicBezTo>
                  <a:pt x="291783" y="178435"/>
                  <a:pt x="273526" y="190500"/>
                  <a:pt x="252254" y="190500"/>
                </a:cubicBezTo>
                <a:cubicBezTo>
                  <a:pt x="231140" y="190500"/>
                  <a:pt x="212804" y="178594"/>
                  <a:pt x="203597" y="161131"/>
                </a:cubicBezTo>
                <a:cubicBezTo>
                  <a:pt x="194389" y="178594"/>
                  <a:pt x="176054" y="190500"/>
                  <a:pt x="154940" y="190500"/>
                </a:cubicBezTo>
                <a:cubicBezTo>
                  <a:pt x="133667" y="190500"/>
                  <a:pt x="115411" y="178514"/>
                  <a:pt x="106204" y="161052"/>
                </a:cubicBezTo>
                <a:cubicBezTo>
                  <a:pt x="97155" y="178594"/>
                  <a:pt x="78819" y="190500"/>
                  <a:pt x="57944" y="190500"/>
                </a:cubicBezTo>
                <a:cubicBezTo>
                  <a:pt x="21749" y="190500"/>
                  <a:pt x="-4286" y="155813"/>
                  <a:pt x="5874" y="121047"/>
                </a:cubicBezTo>
                <a:lnTo>
                  <a:pt x="24368" y="57388"/>
                </a:lnTo>
                <a:close/>
                <a:moveTo>
                  <a:pt x="76518" y="279400"/>
                </a:moveTo>
                <a:lnTo>
                  <a:pt x="330518" y="279400"/>
                </a:lnTo>
                <a:lnTo>
                  <a:pt x="330518" y="226695"/>
                </a:lnTo>
                <a:cubicBezTo>
                  <a:pt x="336550" y="227965"/>
                  <a:pt x="342821" y="228600"/>
                  <a:pt x="349171" y="228600"/>
                </a:cubicBezTo>
                <a:cubicBezTo>
                  <a:pt x="360521" y="228600"/>
                  <a:pt x="371396" y="226536"/>
                  <a:pt x="381317" y="222885"/>
                </a:cubicBezTo>
                <a:lnTo>
                  <a:pt x="381317" y="342900"/>
                </a:lnTo>
                <a:cubicBezTo>
                  <a:pt x="381317" y="363934"/>
                  <a:pt x="364252" y="381000"/>
                  <a:pt x="343218" y="381000"/>
                </a:cubicBezTo>
                <a:lnTo>
                  <a:pt x="63817" y="381000"/>
                </a:lnTo>
                <a:cubicBezTo>
                  <a:pt x="42783" y="381000"/>
                  <a:pt x="25717" y="363934"/>
                  <a:pt x="25717" y="342900"/>
                </a:cubicBezTo>
                <a:lnTo>
                  <a:pt x="25717" y="222885"/>
                </a:lnTo>
                <a:cubicBezTo>
                  <a:pt x="35639" y="226536"/>
                  <a:pt x="46434" y="228600"/>
                  <a:pt x="57864" y="228600"/>
                </a:cubicBezTo>
                <a:cubicBezTo>
                  <a:pt x="64294" y="228600"/>
                  <a:pt x="70485" y="227965"/>
                  <a:pt x="76517" y="226695"/>
                </a:cubicBezTo>
                <a:lnTo>
                  <a:pt x="76517" y="279400"/>
                </a:lnTo>
                <a:close/>
              </a:path>
            </a:pathLst>
          </a:custGeom>
          <a:solidFill>
            <a:srgbClr val="0EA5E9"/>
          </a:solidFill>
        </p:spPr>
      </p:sp>
      <p:sp>
        <p:nvSpPr>
          <p:cNvPr id="17" name="Text 15"/>
          <p:cNvSpPr/>
          <p:nvPr/>
        </p:nvSpPr>
        <p:spPr>
          <a:xfrm>
            <a:off x="8559800" y="3048000"/>
            <a:ext cx="2921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运营AI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559800" y="3556000"/>
            <a:ext cx="2921000" cy="177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负责店铺策略</a:t>
            </a:r>
            <a:endParaRPr lang="en-US" sz="1600" dirty="0"/>
          </a:p>
          <a:p>
            <a:pPr algn="l">
              <a:lnSpc>
                <a:spcPct val="17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定价与促销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库存分配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利润分析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2077700" y="1778000"/>
            <a:ext cx="3429000" cy="3810000"/>
          </a:xfrm>
          <a:prstGeom prst="rect">
            <a:avLst/>
          </a:prstGeom>
          <a:solidFill>
            <a:srgbClr val="FFFFFF"/>
          </a:solidFill>
          <a:effectLst>
            <a:outerShdw blurRad="254000" dist="50800" dir="5400000" algn="bl" rotWithShape="0">
              <a:srgbClr val="000000">
                <a:alpha val="6275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12331700" y="2095500"/>
            <a:ext cx="711200" cy="711200"/>
          </a:xfrm>
          <a:prstGeom prst="rect">
            <a:avLst/>
          </a:prstGeom>
          <a:solidFill>
            <a:srgbClr val="F59E0B">
              <a:alpha val="8235"/>
            </a:srgbClr>
          </a:solidFill>
        </p:spPr>
      </p:sp>
      <p:sp>
        <p:nvSpPr>
          <p:cNvPr id="21" name="Shape 19"/>
          <p:cNvSpPr/>
          <p:nvPr/>
        </p:nvSpPr>
        <p:spPr>
          <a:xfrm>
            <a:off x="12484100" y="22479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67733" y="0"/>
                </a:moveTo>
                <a:cubicBezTo>
                  <a:pt x="30374" y="0"/>
                  <a:pt x="0" y="22781"/>
                  <a:pt x="0" y="50800"/>
                </a:cubicBezTo>
                <a:lnTo>
                  <a:pt x="0" y="355600"/>
                </a:lnTo>
                <a:cubicBezTo>
                  <a:pt x="0" y="383619"/>
                  <a:pt x="30374" y="406400"/>
                  <a:pt x="67733" y="406400"/>
                </a:cubicBezTo>
                <a:lnTo>
                  <a:pt x="338667" y="406400"/>
                </a:lnTo>
                <a:cubicBezTo>
                  <a:pt x="376026" y="406400"/>
                  <a:pt x="406400" y="383619"/>
                  <a:pt x="406400" y="355600"/>
                </a:cubicBezTo>
                <a:lnTo>
                  <a:pt x="406400" y="50800"/>
                </a:lnTo>
                <a:cubicBezTo>
                  <a:pt x="406400" y="22781"/>
                  <a:pt x="376026" y="0"/>
                  <a:pt x="338667" y="0"/>
                </a:cubicBezTo>
                <a:lnTo>
                  <a:pt x="67733" y="0"/>
                </a:lnTo>
                <a:close/>
                <a:moveTo>
                  <a:pt x="101600" y="50800"/>
                </a:moveTo>
                <a:lnTo>
                  <a:pt x="304800" y="50800"/>
                </a:lnTo>
                <a:cubicBezTo>
                  <a:pt x="323533" y="50800"/>
                  <a:pt x="338667" y="62151"/>
                  <a:pt x="338667" y="76200"/>
                </a:cubicBezTo>
                <a:lnTo>
                  <a:pt x="338667" y="101600"/>
                </a:lnTo>
                <a:cubicBezTo>
                  <a:pt x="338667" y="115649"/>
                  <a:pt x="323533" y="127000"/>
                  <a:pt x="304800" y="127000"/>
                </a:cubicBezTo>
                <a:lnTo>
                  <a:pt x="101600" y="127000"/>
                </a:lnTo>
                <a:cubicBezTo>
                  <a:pt x="82867" y="127000"/>
                  <a:pt x="67733" y="115649"/>
                  <a:pt x="67733" y="101600"/>
                </a:cubicBezTo>
                <a:lnTo>
                  <a:pt x="67733" y="76200"/>
                </a:lnTo>
                <a:cubicBezTo>
                  <a:pt x="67733" y="62151"/>
                  <a:pt x="82867" y="50800"/>
                  <a:pt x="101600" y="50800"/>
                </a:cubicBezTo>
                <a:close/>
                <a:moveTo>
                  <a:pt x="118533" y="184150"/>
                </a:moveTo>
                <a:cubicBezTo>
                  <a:pt x="118533" y="194664"/>
                  <a:pt x="107152" y="203200"/>
                  <a:pt x="93133" y="203200"/>
                </a:cubicBezTo>
                <a:cubicBezTo>
                  <a:pt x="79115" y="203200"/>
                  <a:pt x="67733" y="194664"/>
                  <a:pt x="67733" y="184150"/>
                </a:cubicBezTo>
                <a:cubicBezTo>
                  <a:pt x="67733" y="173636"/>
                  <a:pt x="79115" y="165100"/>
                  <a:pt x="93133" y="165100"/>
                </a:cubicBezTo>
                <a:cubicBezTo>
                  <a:pt x="107152" y="165100"/>
                  <a:pt x="118533" y="173636"/>
                  <a:pt x="118533" y="184150"/>
                </a:cubicBezTo>
                <a:close/>
                <a:moveTo>
                  <a:pt x="203200" y="203200"/>
                </a:moveTo>
                <a:cubicBezTo>
                  <a:pt x="189181" y="203200"/>
                  <a:pt x="177800" y="194664"/>
                  <a:pt x="177800" y="184150"/>
                </a:cubicBezTo>
                <a:cubicBezTo>
                  <a:pt x="177800" y="173636"/>
                  <a:pt x="189181" y="165100"/>
                  <a:pt x="203200" y="165100"/>
                </a:cubicBezTo>
                <a:cubicBezTo>
                  <a:pt x="217219" y="165100"/>
                  <a:pt x="228600" y="173636"/>
                  <a:pt x="228600" y="184150"/>
                </a:cubicBezTo>
                <a:cubicBezTo>
                  <a:pt x="228600" y="194664"/>
                  <a:pt x="217219" y="203200"/>
                  <a:pt x="203200" y="203200"/>
                </a:cubicBezTo>
                <a:close/>
                <a:moveTo>
                  <a:pt x="338667" y="184150"/>
                </a:moveTo>
                <a:cubicBezTo>
                  <a:pt x="338667" y="194664"/>
                  <a:pt x="327285" y="203200"/>
                  <a:pt x="313267" y="203200"/>
                </a:cubicBezTo>
                <a:cubicBezTo>
                  <a:pt x="299248" y="203200"/>
                  <a:pt x="287867" y="194664"/>
                  <a:pt x="287867" y="184150"/>
                </a:cubicBezTo>
                <a:cubicBezTo>
                  <a:pt x="287867" y="173636"/>
                  <a:pt x="299248" y="165100"/>
                  <a:pt x="313267" y="165100"/>
                </a:cubicBezTo>
                <a:cubicBezTo>
                  <a:pt x="327285" y="165100"/>
                  <a:pt x="338667" y="173636"/>
                  <a:pt x="338667" y="184150"/>
                </a:cubicBezTo>
                <a:close/>
                <a:moveTo>
                  <a:pt x="93133" y="279400"/>
                </a:moveTo>
                <a:cubicBezTo>
                  <a:pt x="79115" y="279400"/>
                  <a:pt x="67733" y="270864"/>
                  <a:pt x="67733" y="260350"/>
                </a:cubicBezTo>
                <a:cubicBezTo>
                  <a:pt x="67733" y="249836"/>
                  <a:pt x="79115" y="241300"/>
                  <a:pt x="93133" y="241300"/>
                </a:cubicBezTo>
                <a:cubicBezTo>
                  <a:pt x="107152" y="241300"/>
                  <a:pt x="118533" y="249836"/>
                  <a:pt x="118533" y="260350"/>
                </a:cubicBezTo>
                <a:cubicBezTo>
                  <a:pt x="118533" y="270864"/>
                  <a:pt x="107152" y="279400"/>
                  <a:pt x="93133" y="279400"/>
                </a:cubicBezTo>
                <a:close/>
                <a:moveTo>
                  <a:pt x="228600" y="260350"/>
                </a:moveTo>
                <a:cubicBezTo>
                  <a:pt x="228600" y="270864"/>
                  <a:pt x="217219" y="279400"/>
                  <a:pt x="203200" y="279400"/>
                </a:cubicBezTo>
                <a:cubicBezTo>
                  <a:pt x="189181" y="279400"/>
                  <a:pt x="177800" y="270864"/>
                  <a:pt x="177800" y="260350"/>
                </a:cubicBezTo>
                <a:cubicBezTo>
                  <a:pt x="177800" y="249836"/>
                  <a:pt x="189181" y="241300"/>
                  <a:pt x="203200" y="241300"/>
                </a:cubicBezTo>
                <a:cubicBezTo>
                  <a:pt x="217219" y="241300"/>
                  <a:pt x="228600" y="249836"/>
                  <a:pt x="228600" y="260350"/>
                </a:cubicBezTo>
                <a:close/>
                <a:moveTo>
                  <a:pt x="313267" y="279400"/>
                </a:moveTo>
                <a:cubicBezTo>
                  <a:pt x="299248" y="279400"/>
                  <a:pt x="287867" y="270864"/>
                  <a:pt x="287867" y="260350"/>
                </a:cubicBezTo>
                <a:cubicBezTo>
                  <a:pt x="287867" y="249836"/>
                  <a:pt x="299248" y="241300"/>
                  <a:pt x="313267" y="241300"/>
                </a:cubicBezTo>
                <a:cubicBezTo>
                  <a:pt x="327285" y="241300"/>
                  <a:pt x="338667" y="249836"/>
                  <a:pt x="338667" y="260350"/>
                </a:cubicBezTo>
                <a:cubicBezTo>
                  <a:pt x="338667" y="270864"/>
                  <a:pt x="327285" y="279400"/>
                  <a:pt x="313267" y="279400"/>
                </a:cubicBezTo>
                <a:close/>
                <a:moveTo>
                  <a:pt x="67733" y="336550"/>
                </a:moveTo>
                <a:cubicBezTo>
                  <a:pt x="67733" y="325993"/>
                  <a:pt x="79058" y="317500"/>
                  <a:pt x="93133" y="317500"/>
                </a:cubicBezTo>
                <a:lnTo>
                  <a:pt x="211667" y="317500"/>
                </a:lnTo>
                <a:cubicBezTo>
                  <a:pt x="225743" y="317500"/>
                  <a:pt x="237067" y="325993"/>
                  <a:pt x="237067" y="336550"/>
                </a:cubicBezTo>
                <a:cubicBezTo>
                  <a:pt x="237067" y="347107"/>
                  <a:pt x="225743" y="355600"/>
                  <a:pt x="211667" y="355600"/>
                </a:cubicBezTo>
                <a:lnTo>
                  <a:pt x="93133" y="355600"/>
                </a:lnTo>
                <a:cubicBezTo>
                  <a:pt x="79058" y="355600"/>
                  <a:pt x="67733" y="347107"/>
                  <a:pt x="67733" y="336550"/>
                </a:cubicBezTo>
                <a:close/>
                <a:moveTo>
                  <a:pt x="313267" y="317500"/>
                </a:moveTo>
                <a:cubicBezTo>
                  <a:pt x="327343" y="317500"/>
                  <a:pt x="338667" y="325993"/>
                  <a:pt x="338667" y="336550"/>
                </a:cubicBezTo>
                <a:cubicBezTo>
                  <a:pt x="338667" y="347107"/>
                  <a:pt x="327343" y="355600"/>
                  <a:pt x="313267" y="355600"/>
                </a:cubicBezTo>
                <a:cubicBezTo>
                  <a:pt x="299191" y="355600"/>
                  <a:pt x="287867" y="347107"/>
                  <a:pt x="287867" y="336550"/>
                </a:cubicBezTo>
                <a:cubicBezTo>
                  <a:pt x="287867" y="325993"/>
                  <a:pt x="299191" y="317500"/>
                  <a:pt x="313267" y="317500"/>
                </a:cubicBezTo>
                <a:close/>
              </a:path>
            </a:pathLst>
          </a:custGeom>
          <a:solidFill>
            <a:srgbClr val="F59E0B"/>
          </a:solidFill>
        </p:spPr>
      </p:sp>
      <p:sp>
        <p:nvSpPr>
          <p:cNvPr id="22" name="Text 20"/>
          <p:cNvSpPr/>
          <p:nvPr/>
        </p:nvSpPr>
        <p:spPr>
          <a:xfrm>
            <a:off x="12331700" y="3048000"/>
            <a:ext cx="2921000" cy="406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财务AI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12331700" y="3556000"/>
            <a:ext cx="2921000" cy="177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负责成本核算</a:t>
            </a:r>
            <a:endParaRPr lang="en-US" sz="1600" dirty="0"/>
          </a:p>
          <a:p>
            <a:pPr algn="l">
              <a:lnSpc>
                <a:spcPct val="17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利润分析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自动对账</a:t>
            </a:r>
            <a:endParaRPr lang="en-US" sz="1600" dirty="0"/>
          </a:p>
          <a:p>
            <a:pPr algn="l">
              <a:lnSpc>
                <a:spcPct val="170000"/>
              </a:lnSpc>
            </a:pPr>
            <a:r>
              <a:rPr lang="en-US" sz="1600" dirty="0">
                <a:solidFill>
                  <a:srgbClr val="0F172A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财务报表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62000" y="6096000"/>
            <a:ext cx="14732000" cy="1270000"/>
          </a:xfrm>
          <a:prstGeom prst="rect">
            <a:avLst/>
          </a:prstGeom>
          <a:gradFill flip="none" rotWithShape="1">
            <a:gsLst>
              <a:gs pos="0">
                <a:srgbClr val="0B1120"/>
              </a:gs>
              <a:gs pos="100000">
                <a:srgbClr val="1E293B"/>
              </a:gs>
            </a:gsLst>
            <a:lin ang="0" scaled="1"/>
          </a:gradFill>
        </p:spPr>
      </p:sp>
      <p:sp>
        <p:nvSpPr>
          <p:cNvPr id="25" name="Text 23"/>
          <p:cNvSpPr/>
          <p:nvPr/>
        </p:nvSpPr>
        <p:spPr>
          <a:xfrm>
            <a:off x="1143000" y="6286500"/>
            <a:ext cx="13970000" cy="88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四个AI各自负责自己的领域，</a:t>
            </a:r>
            <a:r>
              <a:rPr lang="en-US" sz="20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共同完成</a:t>
            </a: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一次企业经营推演</a:t>
            </a:r>
            <a:endParaRPr lang="en-US" sz="2000" dirty="0"/>
          </a:p>
        </p:txBody>
      </p:sp>
      <p:sp>
        <p:nvSpPr>
          <p:cNvPr id="26" name="Text 24"/>
          <p:cNvSpPr/>
          <p:nvPr/>
        </p:nvSpPr>
        <p:spPr>
          <a:xfrm>
            <a:off x="762000" y="8636000"/>
            <a:ext cx="1016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06 / 08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11430000" cy="609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最大亮点：每一家企业都有自己的经营方式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62000" y="1270000"/>
            <a:ext cx="762000" cy="38100"/>
          </a:xfrm>
          <a:prstGeom prst="rect">
            <a:avLst/>
          </a:prstGeom>
          <a:solidFill>
            <a:srgbClr val="0EA5E9"/>
          </a:solidFill>
        </p:spPr>
      </p:sp>
      <p:sp>
        <p:nvSpPr>
          <p:cNvPr id="4" name="Text 2"/>
          <p:cNvSpPr/>
          <p:nvPr/>
        </p:nvSpPr>
        <p:spPr>
          <a:xfrm>
            <a:off x="762000" y="1714500"/>
            <a:ext cx="6858000" cy="2540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80000"/>
              </a:lnSpc>
            </a:pP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有的做 </a:t>
            </a:r>
            <a:r>
              <a:rPr lang="en-US" sz="20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Amazon</a:t>
            </a: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，有的做 </a:t>
            </a:r>
            <a:r>
              <a:rPr lang="en-US" sz="20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TikTok</a:t>
            </a:r>
            <a:endParaRPr lang="en-US" sz="2000" dirty="0"/>
          </a:p>
          <a:p>
            <a:pPr algn="l">
              <a:lnSpc>
                <a:spcPct val="180000"/>
              </a:lnSpc>
            </a:pP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有的有十个仓库，有的有几十个店铺</a:t>
            </a:r>
            <a:endParaRPr lang="en-US" sz="2000" dirty="0"/>
          </a:p>
          <a:p>
            <a:pPr algn="l">
              <a:lnSpc>
                <a:spcPct val="180000"/>
              </a:lnSpc>
              <a:spcBef>
                <a:spcPts val="1600"/>
              </a:spcBef>
            </a:pP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不是让企业来适应系统</a:t>
            </a:r>
            <a:endParaRPr lang="en-US" sz="2000" dirty="0"/>
          </a:p>
          <a:p>
            <a:pPr algn="l">
              <a:lnSpc>
                <a:spcPct val="180000"/>
              </a:lnSpc>
            </a:pP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而是</a:t>
            </a:r>
            <a:r>
              <a:rPr lang="en-US" sz="2000" dirty="0">
                <a:solidFill>
                  <a:srgbClr val="F59E0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系统快速生成</a:t>
            </a:r>
            <a:r>
              <a:rPr lang="en-US" sz="20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一家企业自己的数字沙盘</a:t>
            </a:r>
            <a:endParaRPr lang="en-US" sz="2000" dirty="0"/>
          </a:p>
        </p:txBody>
      </p:sp>
      <p:pic>
        <p:nvPicPr>
          <p:cNvPr id="5" name="Image 0" descr="https://kimi-img.moonshot.cn/pub/slides/okc/msovlwkapgany/mnt/agents/output/cross-border-sandbox/images/3_1_300_Digital_Twin_Stock_Photos_Pictures.png"/>
          <p:cNvPicPr>
            <a:picLocks noChangeAspect="1"/>
          </p:cNvPicPr>
          <p:nvPr/>
        </p:nvPicPr>
        <p:blipFill>
          <a:blip r:embed="rId1">
            <a:alphaModFix amt="70000"/>
          </a:blip>
          <a:srcRect/>
          <a:stretch>
            <a:fillRect/>
          </a:stretch>
        </p:blipFill>
        <p:spPr>
          <a:xfrm>
            <a:off x="8382000" y="1524000"/>
            <a:ext cx="7112000" cy="2921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62000" y="4572000"/>
            <a:ext cx="6858000" cy="1778000"/>
          </a:xfrm>
          <a:prstGeom prst="rect">
            <a:avLst/>
          </a:prstGeom>
          <a:solidFill>
            <a:srgbClr val="1E293B">
              <a:alpha val="50196"/>
            </a:srgbClr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79500" y="4762500"/>
            <a:ext cx="2540000" cy="304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300" kern="0" spc="2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TRADITIONAL ERP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1079500" y="5143500"/>
            <a:ext cx="6223000" cy="889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企业去学习系统 → 调整流程适应软件 → 上线后发现问题 → 返工修改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721600" y="5080000"/>
            <a:ext cx="635000" cy="508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F59E0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VS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8636000" y="4572000"/>
            <a:ext cx="6858000" cy="1778000"/>
          </a:xfrm>
          <a:prstGeom prst="rect">
            <a:avLst/>
          </a:prstGeom>
          <a:gradFill flip="none" rotWithShape="1">
            <a:gsLst>
              <a:gs pos="0">
                <a:srgbClr val="0EA5E9">
                  <a:alpha val="19000"/>
                </a:srgbClr>
              </a:gs>
              <a:gs pos="100000">
                <a:srgbClr val="0EA5E9">
                  <a:alpha val="3000"/>
                </a:srgbClr>
              </a:gs>
            </a:gsLst>
            <a:lin ang="0" scaled="1"/>
          </a:gradFill>
          <a:ln w="12700">
            <a:solidFill>
              <a:srgbClr val="0EA5E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953500" y="4762500"/>
            <a:ext cx="3175000" cy="304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1300" kern="0" spc="2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OUR SANDBOX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8953500" y="5143500"/>
            <a:ext cx="6223000" cy="889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系统学习企业 → 自动生成数字沙盘 → 先推演再执行 → 降低试错成本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762000" y="6858000"/>
            <a:ext cx="14732000" cy="1016000"/>
          </a:xfrm>
          <a:prstGeom prst="rect">
            <a:avLst/>
          </a:prstGeom>
          <a:solidFill>
            <a:srgbClr val="1E293B"/>
          </a:solidFill>
        </p:spPr>
      </p:sp>
      <p:sp>
        <p:nvSpPr>
          <p:cNvPr id="14" name="Text 11"/>
          <p:cNvSpPr/>
          <p:nvPr/>
        </p:nvSpPr>
        <p:spPr>
          <a:xfrm>
            <a:off x="1143000" y="6985000"/>
            <a:ext cx="13970000" cy="76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老板不用直接去改ERP，先在沙盘里面</a:t>
            </a:r>
            <a:r>
              <a:rPr lang="en-US" sz="2200" dirty="0">
                <a:solidFill>
                  <a:srgbClr val="F59E0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试一次</a:t>
            </a:r>
            <a:r>
              <a:rPr lang="en-US" sz="22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，觉得没问题，再真正执行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62000" y="8636000"/>
            <a:ext cx="1016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4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07 / 08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msovlwkapgany/mnt/agents/output/cross-border-sandbox/images/5_Is_AI_tech_transforming_cross_border.png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0B1120">
                  <a:alpha val="91000"/>
                </a:srgbClr>
              </a:gs>
              <a:gs pos="40000">
                <a:srgbClr val="0B1120">
                  <a:alpha val="82000"/>
                </a:srgbClr>
              </a:gs>
              <a:gs pos="100000">
                <a:srgbClr val="0B1120">
                  <a:alpha val="56000"/>
                </a:srgbClr>
              </a:gs>
            </a:gsLst>
            <a:lin ang="5400000" scaled="1"/>
          </a:gra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318000" y="1410384"/>
            <a:ext cx="7620000" cy="330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sz="1300" kern="0" spc="400" dirty="0">
                <a:solidFill>
                  <a:srgbClr val="0EA5E9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 NEW WAY OF BUSINESS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3048000" y="2483192"/>
            <a:ext cx="10160000" cy="1016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200" kern="0" spc="1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先推演，再执行 最终确保业财一体  </a:t>
            </a:r>
            <a:endParaRPr lang="en-US" sz="4200" dirty="0"/>
          </a:p>
          <a:p>
            <a:pPr algn="ctr">
              <a:lnSpc>
                <a:spcPct val="120000"/>
              </a:lnSpc>
            </a:pPr>
            <a:r>
              <a:rPr lang="en-US" sz="4200" kern="0" spc="1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降本增效  合理避税</a:t>
            </a:r>
            <a:endParaRPr lang="en-US" sz="4200" dirty="0"/>
          </a:p>
        </p:txBody>
      </p:sp>
      <p:sp>
        <p:nvSpPr>
          <p:cNvPr id="6" name="Shape 3"/>
          <p:cNvSpPr/>
          <p:nvPr/>
        </p:nvSpPr>
        <p:spPr>
          <a:xfrm>
            <a:off x="7366000" y="4191000"/>
            <a:ext cx="1524000" cy="50800"/>
          </a:xfrm>
          <a:prstGeom prst="rect">
            <a:avLst/>
          </a:prstGeom>
          <a:solidFill>
            <a:srgbClr val="F59E0B"/>
          </a:solidFill>
        </p:spPr>
      </p:sp>
      <p:sp>
        <p:nvSpPr>
          <p:cNvPr id="7" name="Shape 4"/>
          <p:cNvSpPr/>
          <p:nvPr/>
        </p:nvSpPr>
        <p:spPr>
          <a:xfrm>
            <a:off x="5588000" y="6858000"/>
            <a:ext cx="5080000" cy="12700"/>
          </a:xfrm>
          <a:prstGeom prst="rect">
            <a:avLst/>
          </a:prstGeom>
          <a:solidFill>
            <a:srgbClr val="334155"/>
          </a:solidFill>
        </p:spPr>
      </p:sp>
      <p:sp>
        <p:nvSpPr>
          <p:cNvPr id="8" name="Text 5"/>
          <p:cNvSpPr/>
          <p:nvPr/>
        </p:nvSpPr>
        <p:spPr>
          <a:xfrm>
            <a:off x="3048000" y="3726454"/>
            <a:ext cx="10160000" cy="52145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D6E0E4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核心目标： 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多系统无缝对接：适配领星、店小秘等主流跨境电商ERP，以及金、用友等财务软件，实现业务数据与财务数据自动同步</a:t>
            </a:r>
            <a:endParaRPr lang="en-US" sz="2200" dirty="0"/>
          </a:p>
          <a:p>
            <a:pPr marL="285750" indent="-28575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跨境全场景对账：覆盖采购、销售、库存、跨境结算、报关全链路财务核对，原生支持外币核算、实时汇率转换</a:t>
            </a:r>
            <a:endParaRPr lang="en-US" sz="2200" dirty="0"/>
          </a:p>
          <a:p>
            <a:pPr marL="285750" indent="-28575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业财字段映射：可视化配置业务单据（订单、出库单、报关单）与财务科目的对应规则，自动匹配账务逻辑</a:t>
            </a:r>
            <a:endParaRPr lang="en-US" sz="2200" dirty="0"/>
          </a:p>
          <a:p>
            <a:pPr marL="285750" indent="-28575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异常处理闭环：识别数据同步异常、报表偏差、税务核算差异等问题，支持人工复核、批量调整与追溯</a:t>
            </a:r>
            <a:endParaRPr lang="en-US" sz="2200" dirty="0"/>
          </a:p>
          <a:p>
            <a:pPr marL="285750" indent="-28575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800" dirty="0">
                <a:solidFill>
                  <a:srgbClr val="F8FAFC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凭证自动生成：对账完成后自动生成合规记账凭证，一键推送至金蝶/用友财务系统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858000" y="8255000"/>
            <a:ext cx="254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kern="0" spc="600" dirty="0">
                <a:solidFill>
                  <a:srgbClr val="6474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THANK YOU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WPS 演示</Application>
  <PresentationFormat>On-screen Show (16:9)</PresentationFormat>
  <Paragraphs>155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Liter</vt:lpstr>
      <vt:lpstr>Liter</vt:lpstr>
      <vt:lpstr>Liter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跨境企业经营沙盘 - 先推演，再执行</dc:title>
  <dc:creator>Kimi</dc:creator>
  <dc:subject>跨境企业经营沙盘 - 先推演，再执行</dc:subject>
  <cp:lastModifiedBy>bjm</cp:lastModifiedBy>
  <cp:revision>3</cp:revision>
  <dcterms:created xsi:type="dcterms:W3CDTF">2026-07-04T10:32:00Z</dcterms:created>
  <dcterms:modified xsi:type="dcterms:W3CDTF">2026-07-04T10:39:38Z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{"Label":"跨境企业经营沙盘 - 先推演，再执行","ContentProducer":"001191110108MACG2KBH8F10000","ProduceID":"19f2c2f6-e282-8c04-8000-0000cc39699d","ReservedCode1":"","ContentPropagator":"001191110108MACG2KBH8F20000","PropagateID":"19f2c2b7-b7b2-8070-8000-097ae336e19c","ReservedCode2":""}</vt:lpwstr>
  </property>
  <property fmtid="{D5CDD505-2E9C-101B-9397-08002B2CF9AE}" pid="3" name="KSOProductBuildVer">
    <vt:lpwstr>2052-12.1.0.26895</vt:lpwstr>
  </property>
  <property fmtid="{D5CDD505-2E9C-101B-9397-08002B2CF9AE}" pid="4" name="ICV">
    <vt:lpwstr>29DDE14569B54CDF8256E78EBEF394D6_13</vt:lpwstr>
  </property>
</Properties>
</file>