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68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95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1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"/>
          <p:cNvSpPr/>
          <p:nvPr/>
        </p:nvSpPr>
        <p:spPr>
          <a:xfrm>
            <a:off x="604299" y="4572000"/>
            <a:ext cx="4285753" cy="502920"/>
          </a:xfrm>
          <a:prstGeom prst="roundRect">
            <a:avLst>
              <a:gd name="adj" fmla="val 49091"/>
            </a:avLst>
          </a:prstGeom>
          <a:solidFill>
            <a:srgbClr val="FF4B00"/>
          </a:solidFill>
          <a:ln w="12700">
            <a:solidFill>
              <a:srgbClr val="FF4B00"/>
            </a:solidFill>
            <a:prstDash val="solid"/>
          </a:ln>
        </p:spPr>
      </p:sp>
      <p:sp>
        <p:nvSpPr>
          <p:cNvPr id="2" name="Shape 0"/>
          <p:cNvSpPr/>
          <p:nvPr/>
        </p:nvSpPr>
        <p:spPr>
          <a:xfrm>
            <a:off x="0" y="0"/>
            <a:ext cx="128016" cy="6858000"/>
          </a:xfrm>
          <a:prstGeom prst="rect">
            <a:avLst/>
          </a:prstGeom>
          <a:solidFill>
            <a:srgbClr val="FF4B00"/>
          </a:solidFill>
          <a:ln w="12700">
            <a:solidFill>
              <a:srgbClr val="FF4B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22960" y="73152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kern="0" spc="200" dirty="0">
                <a:solidFill>
                  <a:srgbClr val="FFFFFF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GLUCOLIT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804672" y="1554480"/>
            <a:ext cx="106070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8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从我的糖前期自救，</a:t>
            </a:r>
            <a:endParaRPr lang="en-US" sz="3800" dirty="0"/>
          </a:p>
          <a:p>
            <a:pPr marL="0" indent="0">
              <a:lnSpc>
                <a:spcPct val="108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看见 4.9 亿人的干预机会</a:t>
            </a:r>
            <a:endParaRPr lang="en-US" sz="3800" dirty="0"/>
          </a:p>
        </p:txBody>
      </p:sp>
      <p:sp>
        <p:nvSpPr>
          <p:cNvPr id="5" name="Text 3"/>
          <p:cNvSpPr/>
          <p:nvPr/>
        </p:nvSpPr>
        <p:spPr>
          <a:xfrm>
            <a:off x="750072" y="4654826"/>
            <a:ext cx="399420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AI 驱动的糖尿病前期 · 生活方式干预平台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822960" y="3666214"/>
            <a:ext cx="508751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 err="1">
                <a:solidFill>
                  <a:srgbClr val="8A97A8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报告</a:t>
            </a:r>
            <a:r>
              <a:rPr lang="en-US" sz="1250" dirty="0">
                <a:solidFill>
                  <a:srgbClr val="8A97A8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/</a:t>
            </a:r>
            <a:r>
              <a:rPr lang="en-US" sz="1250" dirty="0" err="1">
                <a:solidFill>
                  <a:srgbClr val="8A97A8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餐盘</a:t>
            </a:r>
            <a:r>
              <a:rPr lang="en-US" sz="1250" dirty="0">
                <a:solidFill>
                  <a:srgbClr val="8A97A8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/ </a:t>
            </a:r>
            <a:r>
              <a:rPr lang="en-US" sz="1250" dirty="0" err="1">
                <a:solidFill>
                  <a:srgbClr val="8A97A8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配料表</a:t>
            </a:r>
            <a:r>
              <a:rPr lang="zh-CN" altLang="en-US" sz="1250" dirty="0">
                <a:solidFill>
                  <a:srgbClr val="8A97A8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专业解读</a:t>
            </a:r>
            <a:r>
              <a:rPr lang="en-US" sz="1250" dirty="0">
                <a:solidFill>
                  <a:srgbClr val="8A97A8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｜ </a:t>
            </a:r>
            <a:r>
              <a:rPr lang="zh-CN" altLang="en-US" sz="1250" dirty="0">
                <a:solidFill>
                  <a:srgbClr val="8A97A8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硬件</a:t>
            </a:r>
            <a:r>
              <a:rPr lang="en-US" sz="1250" dirty="0" err="1">
                <a:solidFill>
                  <a:srgbClr val="8A97A8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数据接入</a:t>
            </a:r>
            <a:r>
              <a:rPr lang="en-US" sz="1250" dirty="0">
                <a:solidFill>
                  <a:srgbClr val="8A97A8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｜ AI </a:t>
            </a:r>
            <a:r>
              <a:rPr lang="zh-CN" altLang="en-US" sz="1250" dirty="0">
                <a:solidFill>
                  <a:srgbClr val="8A97A8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陪伴教练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822960" y="4754880"/>
            <a:ext cx="2743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250" dirty="0"/>
          </a:p>
        </p:txBody>
      </p:sp>
      <p:sp>
        <p:nvSpPr>
          <p:cNvPr id="9" name="Text 7"/>
          <p:cNvSpPr/>
          <p:nvPr/>
        </p:nvSpPr>
        <p:spPr>
          <a:xfrm>
            <a:off x="822960" y="5715000"/>
            <a:ext cx="10058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 err="1">
                <a:solidFill>
                  <a:srgbClr val="8A97A8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讲述人：Yancy（糖尿病前期亲历者</a:t>
            </a:r>
            <a:r>
              <a:rPr lang="en-US" sz="1200" i="1" dirty="0">
                <a:solidFill>
                  <a:srgbClr val="8A97A8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· </a:t>
            </a:r>
            <a:r>
              <a:rPr lang="zh-CN" altLang="en-US" sz="1200" i="1" dirty="0">
                <a:solidFill>
                  <a:srgbClr val="8A97A8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连续创业者</a:t>
            </a:r>
            <a:r>
              <a:rPr lang="en-US" altLang="zh-CN" sz="1200" i="1" dirty="0">
                <a:solidFill>
                  <a:srgbClr val="8A97A8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. </a:t>
            </a:r>
            <a:r>
              <a:rPr lang="en-US" sz="1200" i="1" dirty="0" err="1">
                <a:solidFill>
                  <a:srgbClr val="8A97A8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公共营养师</a:t>
            </a:r>
            <a:r>
              <a:rPr lang="en-US" sz="1200" i="1" dirty="0">
                <a:solidFill>
                  <a:srgbClr val="8A97A8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· 健身教练）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292608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GLUCOLIT 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10625328" y="292608"/>
            <a:ext cx="1005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02 / 09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66928" y="603504"/>
            <a:ext cx="110642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从我的自救，看见 4.9 亿人的需求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566928" y="1243584"/>
            <a:ext cx="11064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半年前我还站在糖尿病边缘，靠生活方式干预把指标拉回正常</a:t>
            </a:r>
            <a:r>
              <a:rPr lang="zh-CN" altLang="en-US" sz="135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值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2700">
            <a:solidFill>
              <a:srgbClr val="D5DEE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6928" y="2011680"/>
            <a:ext cx="2615184" cy="2331720"/>
          </a:xfrm>
          <a:prstGeom prst="roundRect">
            <a:avLst>
              <a:gd name="adj" fmla="val 3529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786384" y="2249424"/>
            <a:ext cx="603504" cy="603504"/>
          </a:xfrm>
          <a:prstGeom prst="roundRect">
            <a:avLst>
              <a:gd name="adj" fmla="val 9091"/>
            </a:avLst>
          </a:prstGeom>
          <a:solidFill>
            <a:srgbClr val="FFF2EC"/>
          </a:solidFill>
          <a:ln w="12700">
            <a:solidFill>
              <a:srgbClr val="FFF2EC"/>
            </a:solidFill>
            <a:prstDash val="solid"/>
          </a:ln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95" y="2406335"/>
            <a:ext cx="289682" cy="289682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786384" y="2999232"/>
            <a:ext cx="220370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体检亮红灯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786384" y="3401568"/>
            <a:ext cx="220370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失眠、口渴、起夜——一次体检发现已站在糖尿病边缘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3401568" y="2011680"/>
            <a:ext cx="2615184" cy="2331720"/>
          </a:xfrm>
          <a:prstGeom prst="roundRect">
            <a:avLst>
              <a:gd name="adj" fmla="val 3529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3621024" y="2249424"/>
            <a:ext cx="603504" cy="603504"/>
          </a:xfrm>
          <a:prstGeom prst="roundRect">
            <a:avLst>
              <a:gd name="adj" fmla="val 9091"/>
            </a:avLst>
          </a:prstGeom>
          <a:solidFill>
            <a:srgbClr val="FFF2EC"/>
          </a:solidFill>
          <a:ln w="12700">
            <a:solidFill>
              <a:srgbClr val="FFF2EC"/>
            </a:solidFill>
            <a:prstDash val="solid"/>
          </a:ln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935" y="2406335"/>
            <a:ext cx="289682" cy="28968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621024" y="2999232"/>
            <a:ext cx="220370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 err="1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院外没人</a:t>
            </a:r>
            <a:r>
              <a:rPr lang="zh-CN" altLang="en-US" sz="15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管</a:t>
            </a:r>
            <a:endParaRPr lang="en-US" sz="1550" dirty="0"/>
          </a:p>
        </p:txBody>
      </p:sp>
      <p:sp>
        <p:nvSpPr>
          <p:cNvPr id="16" name="Text 12"/>
          <p:cNvSpPr/>
          <p:nvPr/>
        </p:nvSpPr>
        <p:spPr>
          <a:xfrm>
            <a:off x="3621024" y="3401568"/>
            <a:ext cx="220370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挂遍专科，只有一句“管住嘴、迈开腿”</a:t>
            </a:r>
            <a:endParaRPr lang="en-US" sz="1150" dirty="0"/>
          </a:p>
        </p:txBody>
      </p:sp>
      <p:sp>
        <p:nvSpPr>
          <p:cNvPr id="17" name="Shape 13"/>
          <p:cNvSpPr/>
          <p:nvPr/>
        </p:nvSpPr>
        <p:spPr>
          <a:xfrm>
            <a:off x="6236208" y="2011680"/>
            <a:ext cx="2615184" cy="2331720"/>
          </a:xfrm>
          <a:prstGeom prst="roundRect">
            <a:avLst>
              <a:gd name="adj" fmla="val 3529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6455664" y="2249424"/>
            <a:ext cx="603504" cy="603504"/>
          </a:xfrm>
          <a:prstGeom prst="roundRect">
            <a:avLst>
              <a:gd name="adj" fmla="val 9091"/>
            </a:avLst>
          </a:prstGeom>
          <a:solidFill>
            <a:srgbClr val="FFF2EC"/>
          </a:solidFill>
          <a:ln w="12700">
            <a:solidFill>
              <a:srgbClr val="FFF2EC"/>
            </a:solidFill>
            <a:prstDash val="solid"/>
          </a:ln>
        </p:spPr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575" y="2406335"/>
            <a:ext cx="289682" cy="289682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6455664" y="2999232"/>
            <a:ext cx="220370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zh-CN" altLang="en-US" sz="15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</a:rPr>
              <a:t>一套健康系统干预自救</a:t>
            </a:r>
            <a:endParaRPr lang="en-US" sz="1550" b="1" dirty="0">
              <a:solidFill>
                <a:srgbClr val="0B1020"/>
              </a:solidFill>
              <a:latin typeface="Noto Sans CJK SC" pitchFamily="34" charset="0"/>
              <a:ea typeface="Noto Sans CJK SC" pitchFamily="34" charset="-122"/>
            </a:endParaRPr>
          </a:p>
        </p:txBody>
      </p:sp>
      <p:sp>
        <p:nvSpPr>
          <p:cNvPr id="21" name="Text 16"/>
          <p:cNvSpPr/>
          <p:nvPr/>
        </p:nvSpPr>
        <p:spPr>
          <a:xfrm>
            <a:off x="6334539" y="3401568"/>
            <a:ext cx="2324829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考</a:t>
            </a:r>
            <a:r>
              <a:rPr lang="zh-CN" altLang="en-US" sz="115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公共</a:t>
            </a:r>
            <a:r>
              <a:rPr lang="en-US" sz="1150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营养师</a:t>
            </a:r>
            <a:r>
              <a:rPr lang="en-US" sz="115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+ </a:t>
            </a:r>
            <a:r>
              <a:rPr lang="en-US" sz="1150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健身教练</a:t>
            </a:r>
            <a:r>
              <a:rPr lang="en-US" sz="115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，</a:t>
            </a:r>
            <a:r>
              <a:rPr lang="zh-CN" altLang="en-US" sz="115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运营小红书、</a:t>
            </a:r>
            <a:r>
              <a:rPr lang="en-US" sz="1150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戒糖</a:t>
            </a:r>
            <a:r>
              <a:rPr lang="zh-CN" altLang="en-US" sz="115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瘾</a:t>
            </a:r>
            <a:r>
              <a:rPr lang="en-US" sz="115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、 3</a:t>
            </a:r>
            <a:r>
              <a:rPr lang="zh-CN" altLang="en-US" sz="115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餐</a:t>
            </a:r>
            <a:r>
              <a:rPr lang="en-US" sz="1150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记录</a:t>
            </a:r>
            <a:r>
              <a:rPr lang="en-US" sz="115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、</a:t>
            </a:r>
            <a:r>
              <a:rPr lang="zh-CN" altLang="en-US" sz="115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保睡眠、降压力、运动</a:t>
            </a:r>
            <a:r>
              <a:rPr lang="en-US" sz="1150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增肌</a:t>
            </a:r>
            <a:r>
              <a:rPr lang="zh-CN" altLang="en-US" sz="115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等等</a:t>
            </a:r>
            <a:endParaRPr lang="en-US" sz="1150" dirty="0"/>
          </a:p>
        </p:txBody>
      </p:sp>
      <p:sp>
        <p:nvSpPr>
          <p:cNvPr id="22" name="Shape 17"/>
          <p:cNvSpPr/>
          <p:nvPr/>
        </p:nvSpPr>
        <p:spPr>
          <a:xfrm>
            <a:off x="9070848" y="2011680"/>
            <a:ext cx="2615184" cy="2331720"/>
          </a:xfrm>
          <a:prstGeom prst="roundRect">
            <a:avLst>
              <a:gd name="adj" fmla="val 3529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9290304" y="2249424"/>
            <a:ext cx="603504" cy="603504"/>
          </a:xfrm>
          <a:prstGeom prst="roundRect">
            <a:avLst>
              <a:gd name="adj" fmla="val 9091"/>
            </a:avLst>
          </a:prstGeom>
          <a:solidFill>
            <a:srgbClr val="FFF2EC"/>
          </a:solidFill>
          <a:ln w="12700">
            <a:solidFill>
              <a:srgbClr val="FFF2EC"/>
            </a:solidFill>
            <a:prstDash val="solid"/>
          </a:ln>
        </p:spPr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215" y="2406335"/>
            <a:ext cx="289682" cy="289682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9290304" y="2999232"/>
            <a:ext cx="220370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 err="1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指标</a:t>
            </a:r>
            <a:r>
              <a:rPr lang="zh-CN" altLang="en-US" sz="15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拉</a:t>
            </a:r>
            <a:r>
              <a:rPr lang="en-US" sz="1550" b="1" dirty="0" err="1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回正常</a:t>
            </a:r>
            <a:r>
              <a:rPr lang="zh-CN" altLang="en-US" sz="15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值</a:t>
            </a:r>
            <a:endParaRPr lang="en-US" sz="1550" dirty="0"/>
          </a:p>
        </p:txBody>
      </p:sp>
      <p:sp>
        <p:nvSpPr>
          <p:cNvPr id="26" name="Text 20"/>
          <p:cNvSpPr/>
          <p:nvPr/>
        </p:nvSpPr>
        <p:spPr>
          <a:xfrm>
            <a:off x="9290304" y="3401568"/>
            <a:ext cx="220370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 sz="115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一套组合拳</a:t>
            </a:r>
            <a:r>
              <a:rPr lang="en-US" sz="1150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一步步，把血糖指标重新拉回正常范围</a:t>
            </a:r>
            <a:endParaRPr lang="en-US" sz="1150" dirty="0"/>
          </a:p>
        </p:txBody>
      </p:sp>
      <p:sp>
        <p:nvSpPr>
          <p:cNvPr id="27" name="Shape 21"/>
          <p:cNvSpPr/>
          <p:nvPr/>
        </p:nvSpPr>
        <p:spPr>
          <a:xfrm>
            <a:off x="484632" y="4997196"/>
            <a:ext cx="9069385" cy="1234440"/>
          </a:xfrm>
          <a:prstGeom prst="roundRect">
            <a:avLst>
              <a:gd name="adj" fmla="val 6667"/>
            </a:avLst>
          </a:prstGeom>
          <a:solidFill>
            <a:srgbClr val="0B1020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28" name="Shape 22"/>
          <p:cNvSpPr/>
          <p:nvPr/>
        </p:nvSpPr>
        <p:spPr>
          <a:xfrm>
            <a:off x="475488" y="4997196"/>
            <a:ext cx="91440" cy="1234440"/>
          </a:xfrm>
          <a:prstGeom prst="rect">
            <a:avLst/>
          </a:prstGeom>
          <a:solidFill>
            <a:srgbClr val="FF4B00"/>
          </a:solidFill>
          <a:ln w="12700">
            <a:solidFill>
              <a:srgbClr val="FF4B00"/>
            </a:solidFill>
            <a:prstDash val="solid"/>
          </a:ln>
        </p:spPr>
      </p:sp>
      <p:sp>
        <p:nvSpPr>
          <p:cNvPr id="29" name="Text 23"/>
          <p:cNvSpPr/>
          <p:nvPr/>
        </p:nvSpPr>
        <p:spPr>
          <a:xfrm>
            <a:off x="643260" y="5020056"/>
            <a:ext cx="8427588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1900" b="1" dirty="0">
                <a:solidFill>
                  <a:schemeClr val="bg1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1</a:t>
            </a:r>
            <a:r>
              <a:rPr lang="zh-CN" altLang="en-US" sz="1900" b="1" dirty="0">
                <a:solidFill>
                  <a:schemeClr val="bg1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、 </a:t>
            </a:r>
            <a:r>
              <a:rPr lang="en-US" sz="1900" b="1" dirty="0" err="1">
                <a:solidFill>
                  <a:srgbClr val="FF4B0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我不是个例</a:t>
            </a:r>
            <a:r>
              <a:rPr lang="en-US" sz="1900" b="1" dirty="0">
                <a:solidFill>
                  <a:srgbClr val="FF4B0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——</a:t>
            </a:r>
            <a:r>
              <a:rPr lang="en-US" sz="1900" b="1" dirty="0" err="1">
                <a:solidFill>
                  <a:srgbClr val="FFFFFF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我身后，站着约</a:t>
            </a:r>
            <a:r>
              <a:rPr lang="en-US" sz="1900" b="1" dirty="0">
                <a:solidFill>
                  <a:srgbClr val="FFFFFF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</a:t>
            </a:r>
            <a:r>
              <a:rPr lang="en-US" sz="1900" b="1" dirty="0">
                <a:solidFill>
                  <a:srgbClr val="FF4B0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4.9 亿</a:t>
            </a:r>
            <a:r>
              <a:rPr lang="en-US" sz="1900" b="1" dirty="0">
                <a:solidFill>
                  <a:srgbClr val="FFFFFF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</a:t>
            </a:r>
            <a:r>
              <a:rPr lang="zh-CN" altLang="en-US" sz="1900" b="1" dirty="0">
                <a:solidFill>
                  <a:srgbClr val="FFFFFF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不被看见的</a:t>
            </a:r>
            <a:r>
              <a:rPr lang="en-US" sz="1900" b="1" dirty="0" err="1">
                <a:solidFill>
                  <a:srgbClr val="FFFFFF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糖尿病前期人群</a:t>
            </a:r>
            <a:r>
              <a:rPr lang="en-US" sz="1900" b="1" dirty="0">
                <a:solidFill>
                  <a:srgbClr val="FFFFFF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900" b="1" dirty="0">
                <a:solidFill>
                  <a:srgbClr val="FFFFFF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2</a:t>
            </a:r>
            <a:r>
              <a:rPr lang="zh-CN" altLang="en-US" sz="1900" b="1" dirty="0">
                <a:solidFill>
                  <a:srgbClr val="FFFFFF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、 糖前期有一个</a:t>
            </a:r>
            <a:r>
              <a:rPr lang="en-US" altLang="zh-CN" sz="1900" b="1" dirty="0">
                <a:solidFill>
                  <a:srgbClr val="FFFFFF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0️⃣</a:t>
            </a:r>
            <a:r>
              <a:rPr lang="zh-CN" altLang="en-US" sz="1900" b="1" dirty="0">
                <a:solidFill>
                  <a:srgbClr val="FFFFFF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药物，靠生活方式干预就能逆转的</a:t>
            </a:r>
            <a:r>
              <a:rPr lang="zh-CN" altLang="en-US" sz="1900" b="1" dirty="0">
                <a:solidFill>
                  <a:srgbClr val="FF000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黄金窗口期</a:t>
            </a:r>
            <a:endParaRPr lang="en-US" sz="1900" b="1" dirty="0">
              <a:solidFill>
                <a:srgbClr val="FF0000"/>
              </a:solidFill>
              <a:latin typeface="Noto Sans CJK SC" pitchFamily="34" charset="0"/>
              <a:ea typeface="Noto Sans CJK SC" pitchFamily="34" charset="-122"/>
              <a:cs typeface="Noto Sans CJK SC" pitchFamily="34" charset="-120"/>
            </a:endParaRPr>
          </a:p>
          <a:p>
            <a:pPr marL="0" indent="0" algn="ctr">
              <a:buNone/>
            </a:pP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292608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GLUCOLIT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10625328" y="292608"/>
            <a:ext cx="1005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06 / 09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66928" y="603504"/>
            <a:ext cx="110642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循证背书：柳叶刀呼吁为“糖前期”更名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566928" y="1243584"/>
            <a:ext cx="11064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把干预线整体前移——这不是焦虑营销，而是国际共识在转向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2700">
            <a:solidFill>
              <a:srgbClr val="D5DEE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6928" y="2011680"/>
            <a:ext cx="6400800" cy="3977640"/>
          </a:xfrm>
          <a:prstGeom prst="roundRect">
            <a:avLst>
              <a:gd name="adj" fmla="val 2069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877824" y="2304288"/>
            <a:ext cx="731520" cy="731520"/>
          </a:xfrm>
          <a:prstGeom prst="roundRect">
            <a:avLst>
              <a:gd name="adj" fmla="val 7500"/>
            </a:avLst>
          </a:prstGeom>
          <a:solidFill>
            <a:srgbClr val="FFF2EC"/>
          </a:solidFill>
          <a:ln w="12700">
            <a:solidFill>
              <a:srgbClr val="FFF2EC"/>
            </a:solidFill>
            <a:prstDash val="solid"/>
          </a:ln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19" y="2494483"/>
            <a:ext cx="351130" cy="35113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847088" y="2304288"/>
            <a:ext cx="48463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2000"/>
              </a:lnSpc>
              <a:buNone/>
            </a:pPr>
            <a:r>
              <a:rPr lang="en-US" sz="170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《柳叶刀》：建议为糖尿病重新分期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932688" y="3200400"/>
            <a:ext cx="56692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2000"/>
              </a:lnSpc>
              <a:buNone/>
            </a:pPr>
            <a:r>
              <a:rPr lang="en-US" sz="13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2026 年，多位国际内分泌学专家在《柳叶刀》子刊联名建议为糖尿病重新分期——</a:t>
            </a:r>
            <a:r>
              <a:rPr lang="en-US" sz="1300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认为“</a:t>
            </a:r>
            <a:r>
              <a:rPr lang="en-US" sz="1300" dirty="0" err="1">
                <a:solidFill>
                  <a:srgbClr val="536176"/>
                </a:solidFill>
                <a:highlight>
                  <a:srgbClr val="FFFF00"/>
                </a:highlight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糖尿病前期</a:t>
            </a:r>
            <a:r>
              <a:rPr lang="en-US" sz="1300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”这个名字</a:t>
            </a:r>
            <a:r>
              <a:rPr lang="zh-CN" altLang="en-US" sz="13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，</a:t>
            </a:r>
            <a:r>
              <a:rPr lang="en-US" sz="1300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正让很多人</a:t>
            </a:r>
            <a:r>
              <a:rPr lang="en-US" sz="1300" dirty="0" err="1">
                <a:solidFill>
                  <a:srgbClr val="FF0000"/>
                </a:solidFill>
                <a:highlight>
                  <a:srgbClr val="FFFF00"/>
                </a:highlight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低估风险</a:t>
            </a:r>
            <a:r>
              <a:rPr lang="en-US" sz="1300" dirty="0" err="1">
                <a:solidFill>
                  <a:srgbClr val="536176"/>
                </a:solidFill>
                <a:highlight>
                  <a:srgbClr val="FFFF00"/>
                </a:highlight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、</a:t>
            </a:r>
            <a:r>
              <a:rPr lang="en-US" sz="1300" dirty="0" err="1">
                <a:solidFill>
                  <a:srgbClr val="FF0000"/>
                </a:solidFill>
                <a:highlight>
                  <a:srgbClr val="FFFF00"/>
                </a:highlight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错过可干预的黄金窗口</a:t>
            </a:r>
            <a:r>
              <a:rPr lang="en-US" sz="1300" dirty="0">
                <a:solidFill>
                  <a:srgbClr val="FF0000"/>
                </a:solidFill>
                <a:highlight>
                  <a:srgbClr val="FFFF00"/>
                </a:highlight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。</a:t>
            </a:r>
            <a:endParaRPr lang="en-US" sz="13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" name="Shape 9"/>
          <p:cNvSpPr/>
          <p:nvPr/>
        </p:nvSpPr>
        <p:spPr>
          <a:xfrm>
            <a:off x="932688" y="4663440"/>
            <a:ext cx="5669280" cy="0"/>
          </a:xfrm>
          <a:prstGeom prst="line">
            <a:avLst/>
          </a:prstGeom>
          <a:noFill/>
          <a:ln w="12700">
            <a:solidFill>
              <a:srgbClr val="D5DEE8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32688" y="4828032"/>
            <a:ext cx="56692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5000"/>
              </a:lnSpc>
              <a:buNone/>
            </a:pPr>
            <a:r>
              <a:rPr lang="en-US" sz="1250" b="1" dirty="0">
                <a:solidFill>
                  <a:srgbClr val="FF4B0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更名的意义：</a:t>
            </a:r>
            <a:r>
              <a:rPr lang="en-US" sz="1250" b="1" dirty="0">
                <a:solidFill>
                  <a:srgbClr val="2D5A87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让“还没得病、但已在边缘”的人被认真对待——这正是我们要服务的人群。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7178040" y="2011680"/>
            <a:ext cx="4453128" cy="1874520"/>
          </a:xfrm>
          <a:prstGeom prst="roundRect">
            <a:avLst>
              <a:gd name="adj" fmla="val 4390"/>
            </a:avLst>
          </a:prstGeom>
          <a:solidFill>
            <a:srgbClr val="FFF2EC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7452360" y="2286000"/>
            <a:ext cx="603504" cy="603504"/>
          </a:xfrm>
          <a:prstGeom prst="roundRect">
            <a:avLst>
              <a:gd name="adj" fmla="val 9091"/>
            </a:avLst>
          </a:prstGeom>
          <a:solidFill>
            <a:srgbClr val="FF4B00"/>
          </a:solidFill>
          <a:ln w="12700">
            <a:solidFill>
              <a:srgbClr val="FF4B00"/>
            </a:solidFill>
            <a:prstDash val="solid"/>
          </a:ln>
        </p:spPr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271" y="2442911"/>
            <a:ext cx="289682" cy="289682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8202168" y="2194560"/>
            <a:ext cx="3218688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2000"/>
              </a:lnSpc>
              <a:buNone/>
            </a:pPr>
            <a:r>
              <a:rPr lang="en-US" sz="1300" b="1" dirty="0">
                <a:solidFill>
                  <a:srgbClr val="FF4B0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循证依据充分
</a:t>
            </a:r>
            <a:endParaRPr lang="en-US" sz="1300" dirty="0"/>
          </a:p>
          <a:p>
            <a:pPr marL="0" indent="0">
              <a:lnSpc>
                <a:spcPct val="112000"/>
              </a:lnSpc>
              <a:buNone/>
            </a:pPr>
            <a:r>
              <a:rPr lang="en-US" sz="1150" dirty="0">
                <a:solidFill>
                  <a:srgbClr val="FF000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大庆研究、美国 DPP </a:t>
            </a:r>
            <a:r>
              <a:rPr lang="en-US" sz="1150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等</a:t>
            </a:r>
            <a:r>
              <a:rPr lang="zh-CN" altLang="en-US" sz="1150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国家计划</a:t>
            </a:r>
            <a:r>
              <a:rPr lang="en-US" sz="1150" dirty="0" err="1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证实：</a:t>
            </a:r>
            <a:r>
              <a:rPr lang="en-US" sz="1150" dirty="0" err="1">
                <a:solidFill>
                  <a:srgbClr val="FF000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生活方式干预</a:t>
            </a:r>
            <a:r>
              <a:rPr lang="en-US" sz="1150" dirty="0" err="1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可显著降低糖前期进展为糖尿病的风险</a:t>
            </a:r>
            <a:r>
              <a:rPr lang="en-US" sz="1150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。</a:t>
            </a:r>
            <a:endParaRPr lang="en-US" sz="1300" dirty="0"/>
          </a:p>
        </p:txBody>
      </p:sp>
      <p:sp>
        <p:nvSpPr>
          <p:cNvPr id="18" name="Shape 14"/>
          <p:cNvSpPr/>
          <p:nvPr/>
        </p:nvSpPr>
        <p:spPr>
          <a:xfrm>
            <a:off x="7178040" y="4114800"/>
            <a:ext cx="4453128" cy="1874520"/>
          </a:xfrm>
          <a:prstGeom prst="roundRect">
            <a:avLst>
              <a:gd name="adj" fmla="val 4390"/>
            </a:avLst>
          </a:prstGeom>
          <a:solidFill>
            <a:srgbClr val="0B1020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19" name="Shape 15"/>
          <p:cNvSpPr/>
          <p:nvPr/>
        </p:nvSpPr>
        <p:spPr>
          <a:xfrm>
            <a:off x="7452360" y="4389120"/>
            <a:ext cx="603504" cy="603504"/>
          </a:xfrm>
          <a:prstGeom prst="roundRect">
            <a:avLst>
              <a:gd name="adj" fmla="val 9091"/>
            </a:avLst>
          </a:prstGeom>
          <a:solidFill>
            <a:srgbClr val="2D5A87"/>
          </a:solidFill>
          <a:ln w="12700">
            <a:solidFill>
              <a:srgbClr val="2D5A87"/>
            </a:solidFill>
            <a:prstDash val="solid"/>
          </a:ln>
        </p:spPr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271" y="4546031"/>
            <a:ext cx="289682" cy="289682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8202168" y="4297680"/>
            <a:ext cx="3422904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1300" b="1" dirty="0" err="1">
                <a:solidFill>
                  <a:srgbClr val="FF4B0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我们的边界</a:t>
            </a:r>
            <a:endParaRPr lang="en-US" sz="1300" b="1" dirty="0">
              <a:solidFill>
                <a:srgbClr val="FF4B00"/>
              </a:solidFill>
              <a:latin typeface="Noto Sans CJK SC" pitchFamily="34" charset="0"/>
              <a:ea typeface="Noto Sans CJK SC" pitchFamily="34" charset="-122"/>
              <a:cs typeface="Noto Sans CJK SC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3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150" dirty="0" err="1">
                <a:solidFill>
                  <a:srgbClr val="AFC4DA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只做被</a:t>
            </a:r>
            <a:r>
              <a:rPr lang="zh-CN" altLang="en-US" sz="1150" dirty="0">
                <a:solidFill>
                  <a:srgbClr val="AFC4DA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循证</a:t>
            </a:r>
            <a:r>
              <a:rPr lang="en-US" sz="1150" dirty="0" err="1">
                <a:solidFill>
                  <a:srgbClr val="AFC4DA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证据支持的</a:t>
            </a:r>
            <a:r>
              <a:rPr lang="zh-CN" altLang="en-US" sz="1150" dirty="0">
                <a:solidFill>
                  <a:srgbClr val="FF000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健康教育和</a:t>
            </a:r>
            <a:r>
              <a:rPr lang="en-US" sz="1150" dirty="0" err="1">
                <a:solidFill>
                  <a:srgbClr val="FF000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生活方式干预</a:t>
            </a:r>
            <a:endParaRPr lang="en-US" sz="1150" dirty="0">
              <a:solidFill>
                <a:srgbClr val="AFC4DA"/>
              </a:solidFill>
              <a:latin typeface="Noto Sans CJK SC" pitchFamily="34" charset="0"/>
              <a:ea typeface="Noto Sans CJK SC" pitchFamily="34" charset="-122"/>
              <a:cs typeface="Noto Sans CJK SC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150" dirty="0">
                <a:solidFill>
                  <a:srgbClr val="AFC4DA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不</a:t>
            </a:r>
            <a:r>
              <a:rPr lang="zh-CN" altLang="en-US" sz="1150" dirty="0">
                <a:solidFill>
                  <a:srgbClr val="AFC4DA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涉及医疗</a:t>
            </a:r>
            <a:r>
              <a:rPr lang="en-US" sz="1150" dirty="0" err="1">
                <a:solidFill>
                  <a:srgbClr val="AFC4DA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诊断、不做疗效承诺</a:t>
            </a:r>
            <a:r>
              <a:rPr lang="en-US" sz="1150" dirty="0">
                <a:solidFill>
                  <a:srgbClr val="AFC4DA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。</a:t>
            </a:r>
            <a:endParaRPr lang="en-US" sz="1300" dirty="0"/>
          </a:p>
        </p:txBody>
      </p:sp>
      <p:sp>
        <p:nvSpPr>
          <p:cNvPr id="22" name="Text 17"/>
          <p:cNvSpPr/>
          <p:nvPr/>
        </p:nvSpPr>
        <p:spPr>
          <a:xfrm>
            <a:off x="566928" y="6455664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数据来源：《柳叶刀·糖尿病与内分泌学》评论（2026）；大庆研究（Da Qing）；美国糖尿病预防计划（US DPP）</a:t>
            </a:r>
            <a:endParaRPr lang="en-US" sz="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292608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GLUCOLIT 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10625328" y="292608"/>
            <a:ext cx="1005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03 / 09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66928" y="603504"/>
            <a:ext cx="110642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目标用户 &amp; 需求痛点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566928" y="1243584"/>
            <a:ext cx="11064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一个巨大、尚未被持续服务的人群，和他们每天都在问的问题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2700">
            <a:solidFill>
              <a:srgbClr val="D5DEE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6928" y="1965960"/>
            <a:ext cx="3886200" cy="1243584"/>
          </a:xfrm>
          <a:prstGeom prst="roundRect">
            <a:avLst>
              <a:gd name="adj" fmla="val 6618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566928" y="1965960"/>
            <a:ext cx="91440" cy="1243584"/>
          </a:xfrm>
          <a:prstGeom prst="rect">
            <a:avLst/>
          </a:prstGeom>
          <a:solidFill>
            <a:srgbClr val="FF4B00"/>
          </a:solidFill>
          <a:ln w="12700">
            <a:solidFill>
              <a:srgbClr val="FF4B0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41248" y="2112264"/>
            <a:ext cx="33832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900" b="1" dirty="0">
                <a:solidFill>
                  <a:srgbClr val="FF4B0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4.9 亿</a:t>
            </a:r>
            <a:endParaRPr lang="en-US" sz="2900" dirty="0"/>
          </a:p>
        </p:txBody>
      </p:sp>
      <p:sp>
        <p:nvSpPr>
          <p:cNvPr id="10" name="Text 8"/>
          <p:cNvSpPr/>
          <p:nvPr/>
        </p:nvSpPr>
        <p:spPr>
          <a:xfrm>
            <a:off x="859536" y="2752344"/>
            <a:ext cx="33375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中国糖尿病前期人群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553212" y="3314700"/>
            <a:ext cx="3886200" cy="1243584"/>
          </a:xfrm>
          <a:prstGeom prst="roundRect">
            <a:avLst>
              <a:gd name="adj" fmla="val 6618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566928" y="3314700"/>
            <a:ext cx="91440" cy="1243584"/>
          </a:xfrm>
          <a:prstGeom prst="rect">
            <a:avLst/>
          </a:prstGeom>
          <a:solidFill>
            <a:srgbClr val="FF4B00"/>
          </a:solidFill>
          <a:ln w="12700">
            <a:solidFill>
              <a:srgbClr val="FF4B0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841248" y="3461004"/>
            <a:ext cx="33832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900" b="1" dirty="0">
                <a:solidFill>
                  <a:srgbClr val="FF4B00"/>
                </a:solidFill>
                <a:latin typeface="Noto Sans CJK SC" pitchFamily="34" charset="0"/>
                <a:ea typeface="Noto Sans CJK SC" pitchFamily="34" charset="-122"/>
              </a:rPr>
              <a:t>5%-10%/</a:t>
            </a:r>
            <a:r>
              <a:rPr lang="zh-CN" altLang="en-US" sz="2900" b="1" dirty="0">
                <a:solidFill>
                  <a:srgbClr val="FF4B00"/>
                </a:solidFill>
                <a:latin typeface="Noto Sans CJK SC" pitchFamily="34" charset="0"/>
                <a:ea typeface="Noto Sans CJK SC" pitchFamily="34" charset="-122"/>
              </a:rPr>
              <a:t>年</a:t>
            </a:r>
            <a:endParaRPr lang="en-US" sz="2900" dirty="0"/>
          </a:p>
        </p:txBody>
      </p:sp>
      <p:sp>
        <p:nvSpPr>
          <p:cNvPr id="14" name="Text 12"/>
          <p:cNvSpPr/>
          <p:nvPr/>
        </p:nvSpPr>
        <p:spPr>
          <a:xfrm>
            <a:off x="859536" y="4101084"/>
            <a:ext cx="33375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zh-CN" altLang="en-US" sz="12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</a:rPr>
              <a:t>不加干预的情况下进展为 </a:t>
            </a:r>
            <a:r>
              <a:rPr lang="en-US" altLang="zh-CN" sz="12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</a:rPr>
              <a:t>2 </a:t>
            </a:r>
            <a:r>
              <a:rPr lang="zh-CN" altLang="en-US" sz="12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</a:rPr>
              <a:t>型糖尿病</a:t>
            </a:r>
            <a:endParaRPr lang="en-US" sz="1250" b="1" dirty="0">
              <a:solidFill>
                <a:srgbClr val="0B1020"/>
              </a:solidFill>
              <a:latin typeface="Noto Sans CJK SC" pitchFamily="34" charset="0"/>
              <a:ea typeface="Noto Sans CJK SC" pitchFamily="34" charset="-122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566928" y="4663440"/>
            <a:ext cx="3886200" cy="1243584"/>
          </a:xfrm>
          <a:prstGeom prst="roundRect">
            <a:avLst>
              <a:gd name="adj" fmla="val 6618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566928" y="4663440"/>
            <a:ext cx="91440" cy="1243584"/>
          </a:xfrm>
          <a:prstGeom prst="rect">
            <a:avLst/>
          </a:prstGeom>
          <a:solidFill>
            <a:srgbClr val="FF4B00"/>
          </a:solidFill>
          <a:ln w="12700">
            <a:solidFill>
              <a:srgbClr val="FF4B0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841248" y="4809744"/>
            <a:ext cx="33832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900" b="1" dirty="0">
                <a:solidFill>
                  <a:srgbClr val="FF4B00"/>
                </a:solidFill>
                <a:latin typeface="Noto Sans CJK SC" pitchFamily="34" charset="0"/>
                <a:ea typeface="Noto Sans CJK SC" pitchFamily="34" charset="-122"/>
              </a:rPr>
              <a:t>&gt;50%</a:t>
            </a:r>
            <a:endParaRPr lang="en-US" sz="2900" dirty="0"/>
          </a:p>
        </p:txBody>
      </p:sp>
      <p:sp>
        <p:nvSpPr>
          <p:cNvPr id="18" name="Text 16"/>
          <p:cNvSpPr/>
          <p:nvPr/>
        </p:nvSpPr>
        <p:spPr>
          <a:xfrm>
            <a:off x="859536" y="5449824"/>
            <a:ext cx="33375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尚不知道自己已是糖前期</a:t>
            </a:r>
            <a:endParaRPr lang="en-US" sz="1250" dirty="0"/>
          </a:p>
        </p:txBody>
      </p:sp>
      <p:sp>
        <p:nvSpPr>
          <p:cNvPr id="19" name="Shape 17"/>
          <p:cNvSpPr/>
          <p:nvPr/>
        </p:nvSpPr>
        <p:spPr>
          <a:xfrm>
            <a:off x="4681728" y="1965960"/>
            <a:ext cx="6949440" cy="932688"/>
          </a:xfrm>
          <a:prstGeom prst="roundRect">
            <a:avLst>
              <a:gd name="adj" fmla="val 8824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4919472" y="2176272"/>
            <a:ext cx="512064" cy="512064"/>
          </a:xfrm>
          <a:prstGeom prst="roundRect">
            <a:avLst>
              <a:gd name="adj" fmla="val 10714"/>
            </a:avLst>
          </a:prstGeom>
          <a:solidFill>
            <a:srgbClr val="FFF2EC"/>
          </a:solidFill>
          <a:ln w="12700">
            <a:solidFill>
              <a:srgbClr val="FFF2EC"/>
            </a:solidFill>
            <a:prstDash val="solid"/>
          </a:ln>
        </p:spPr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609" y="2309409"/>
            <a:ext cx="245791" cy="245791"/>
          </a:xfrm>
          <a:prstGeom prst="rect">
            <a:avLst/>
          </a:prstGeom>
        </p:spPr>
      </p:pic>
      <p:sp>
        <p:nvSpPr>
          <p:cNvPr id="22" name="Text 19"/>
          <p:cNvSpPr/>
          <p:nvPr/>
        </p:nvSpPr>
        <p:spPr>
          <a:xfrm>
            <a:off x="5614416" y="2057400"/>
            <a:ext cx="580644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3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报告看不懂
</a:t>
            </a:r>
            <a:endParaRPr lang="en-US" sz="135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OGTT / 体检一堆指标，不知道意味着什么</a:t>
            </a:r>
            <a:endParaRPr lang="en-US" sz="1350" dirty="0"/>
          </a:p>
        </p:txBody>
      </p:sp>
      <p:sp>
        <p:nvSpPr>
          <p:cNvPr id="23" name="Shape 20"/>
          <p:cNvSpPr/>
          <p:nvPr/>
        </p:nvSpPr>
        <p:spPr>
          <a:xfrm>
            <a:off x="4681728" y="2999232"/>
            <a:ext cx="6949440" cy="932688"/>
          </a:xfrm>
          <a:prstGeom prst="roundRect">
            <a:avLst>
              <a:gd name="adj" fmla="val 8824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24" name="Shape 21"/>
          <p:cNvSpPr/>
          <p:nvPr/>
        </p:nvSpPr>
        <p:spPr>
          <a:xfrm>
            <a:off x="4919472" y="3209544"/>
            <a:ext cx="512064" cy="512064"/>
          </a:xfrm>
          <a:prstGeom prst="roundRect">
            <a:avLst>
              <a:gd name="adj" fmla="val 10714"/>
            </a:avLst>
          </a:prstGeom>
          <a:solidFill>
            <a:srgbClr val="FFF2EC"/>
          </a:solidFill>
          <a:ln w="12700">
            <a:solidFill>
              <a:srgbClr val="FFF2EC"/>
            </a:solidFill>
            <a:prstDash val="solid"/>
          </a:ln>
        </p:spPr>
      </p:sp>
      <p:pic>
        <p:nvPicPr>
          <p:cNvPr id="2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609" y="3342681"/>
            <a:ext cx="245791" cy="245791"/>
          </a:xfrm>
          <a:prstGeom prst="rect">
            <a:avLst/>
          </a:prstGeom>
        </p:spPr>
      </p:pic>
      <p:sp>
        <p:nvSpPr>
          <p:cNvPr id="26" name="Text 22"/>
          <p:cNvSpPr/>
          <p:nvPr/>
        </p:nvSpPr>
        <p:spPr>
          <a:xfrm>
            <a:off x="5614416" y="3090672"/>
            <a:ext cx="580644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3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不知怎么吃、怎么动
</a:t>
            </a:r>
            <a:endParaRPr lang="en-US" sz="135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1100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网上说法</a:t>
            </a:r>
            <a:r>
              <a:rPr lang="zh-CN" altLang="en-US" sz="11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碎片化，甚至</a:t>
            </a:r>
            <a:r>
              <a:rPr lang="en-US" sz="1100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互相打架，缺少适合自己的方案</a:t>
            </a:r>
            <a:endParaRPr lang="en-US" sz="1350" dirty="0"/>
          </a:p>
        </p:txBody>
      </p:sp>
      <p:sp>
        <p:nvSpPr>
          <p:cNvPr id="27" name="Shape 23"/>
          <p:cNvSpPr/>
          <p:nvPr/>
        </p:nvSpPr>
        <p:spPr>
          <a:xfrm>
            <a:off x="4681728" y="4032504"/>
            <a:ext cx="6949440" cy="932688"/>
          </a:xfrm>
          <a:prstGeom prst="roundRect">
            <a:avLst>
              <a:gd name="adj" fmla="val 8824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28" name="Shape 24"/>
          <p:cNvSpPr/>
          <p:nvPr/>
        </p:nvSpPr>
        <p:spPr>
          <a:xfrm>
            <a:off x="4919472" y="4242816"/>
            <a:ext cx="512064" cy="512064"/>
          </a:xfrm>
          <a:prstGeom prst="roundRect">
            <a:avLst>
              <a:gd name="adj" fmla="val 10714"/>
            </a:avLst>
          </a:prstGeom>
          <a:solidFill>
            <a:srgbClr val="FFF2EC"/>
          </a:solidFill>
          <a:ln w="12700">
            <a:solidFill>
              <a:srgbClr val="FFF2EC"/>
            </a:solidFill>
            <a:prstDash val="solid"/>
          </a:ln>
        </p:spPr>
      </p:sp>
      <p:pic>
        <p:nvPicPr>
          <p:cNvPr id="2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609" y="4375953"/>
            <a:ext cx="245791" cy="245791"/>
          </a:xfrm>
          <a:prstGeom prst="rect">
            <a:avLst/>
          </a:prstGeom>
        </p:spPr>
      </p:pic>
      <p:sp>
        <p:nvSpPr>
          <p:cNvPr id="30" name="Text 25"/>
          <p:cNvSpPr/>
          <p:nvPr/>
        </p:nvSpPr>
        <p:spPr>
          <a:xfrm>
            <a:off x="5614416" y="4123944"/>
            <a:ext cx="580644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3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坚持不下来
</a:t>
            </a:r>
            <a:endParaRPr lang="en-US" sz="135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一个人硬扛，没有反馈与陪伴，很快放弃</a:t>
            </a:r>
            <a:endParaRPr lang="en-US" sz="1350" dirty="0"/>
          </a:p>
        </p:txBody>
      </p:sp>
      <p:sp>
        <p:nvSpPr>
          <p:cNvPr id="31" name="Shape 26"/>
          <p:cNvSpPr/>
          <p:nvPr/>
        </p:nvSpPr>
        <p:spPr>
          <a:xfrm>
            <a:off x="4681728" y="5065776"/>
            <a:ext cx="6949440" cy="932688"/>
          </a:xfrm>
          <a:prstGeom prst="roundRect">
            <a:avLst>
              <a:gd name="adj" fmla="val 8824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32" name="Shape 27"/>
          <p:cNvSpPr/>
          <p:nvPr/>
        </p:nvSpPr>
        <p:spPr>
          <a:xfrm>
            <a:off x="4919472" y="5276088"/>
            <a:ext cx="512064" cy="512064"/>
          </a:xfrm>
          <a:prstGeom prst="roundRect">
            <a:avLst>
              <a:gd name="adj" fmla="val 10714"/>
            </a:avLst>
          </a:prstGeom>
          <a:solidFill>
            <a:srgbClr val="FFF2EC"/>
          </a:solidFill>
          <a:ln w="12700">
            <a:solidFill>
              <a:srgbClr val="FFF2EC"/>
            </a:solidFill>
            <a:prstDash val="solid"/>
          </a:ln>
        </p:spPr>
      </p:sp>
      <p:pic>
        <p:nvPicPr>
          <p:cNvPr id="3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2609" y="5409225"/>
            <a:ext cx="245791" cy="245791"/>
          </a:xfrm>
          <a:prstGeom prst="rect">
            <a:avLst/>
          </a:prstGeom>
        </p:spPr>
      </p:pic>
      <p:sp>
        <p:nvSpPr>
          <p:cNvPr id="34" name="Text 28"/>
          <p:cNvSpPr/>
          <p:nvPr/>
        </p:nvSpPr>
        <p:spPr>
          <a:xfrm>
            <a:off x="5614416" y="5157216"/>
            <a:ext cx="580644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3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院外没人管
</a:t>
            </a:r>
            <a:endParaRPr lang="en-US" sz="135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诊断后回到日常，几乎没有可获得的支持</a:t>
            </a:r>
            <a:endParaRPr lang="en-US" sz="1350" dirty="0"/>
          </a:p>
        </p:txBody>
      </p:sp>
      <p:sp>
        <p:nvSpPr>
          <p:cNvPr id="35" name="Text 29"/>
          <p:cNvSpPr/>
          <p:nvPr/>
        </p:nvSpPr>
        <p:spPr>
          <a:xfrm>
            <a:off x="566928" y="6455664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数据来源：Li et al., BMJ Open 2020（成人糖前期标准化患病率 35.2%）；国家统计局 2025（2024 年全国人口 14.0828 亿）</a:t>
            </a:r>
            <a:endParaRPr lang="en-US" sz="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6176" y="283464"/>
            <a:ext cx="142779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GLUCOLIT 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10625328" y="292608"/>
            <a:ext cx="1005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07 / 09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19937" y="841248"/>
            <a:ext cx="5799151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zh-CN" altLang="en-US" sz="260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通过</a:t>
            </a:r>
            <a:r>
              <a:rPr lang="en-US" altLang="zh-CN" sz="2600" b="1" dirty="0">
                <a:solidFill>
                  <a:srgbClr val="0B1020"/>
                </a:solidFill>
                <a:highlight>
                  <a:srgbClr val="FFFF00"/>
                </a:highlight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AI+</a:t>
            </a:r>
            <a:r>
              <a:rPr lang="zh-CN" altLang="en-US" sz="2600" b="1" dirty="0">
                <a:solidFill>
                  <a:srgbClr val="0B1020"/>
                </a:solidFill>
                <a:highlight>
                  <a:srgbClr val="FFFF00"/>
                </a:highlight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数据</a:t>
            </a:r>
            <a:r>
              <a:rPr lang="zh-CN" altLang="en-US" sz="260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形成</a:t>
            </a:r>
            <a:r>
              <a:rPr lang="zh-CN" altLang="en-US" sz="2600" b="1" dirty="0">
                <a:solidFill>
                  <a:srgbClr val="FF000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认知</a:t>
            </a:r>
            <a:r>
              <a:rPr lang="en-US" sz="2600" b="1" dirty="0" err="1">
                <a:solidFill>
                  <a:srgbClr val="FF000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到行动的闭环</a:t>
            </a:r>
            <a:r>
              <a:rPr lang="zh-CN" altLang="en-US" sz="260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，</a:t>
            </a:r>
            <a:endParaRPr lang="en-US" altLang="zh-CN" sz="2600" b="1" dirty="0">
              <a:solidFill>
                <a:srgbClr val="0B1020"/>
              </a:solidFill>
              <a:latin typeface="Noto Sans CJK SC" pitchFamily="34" charset="0"/>
              <a:ea typeface="Noto Sans CJK SC" pitchFamily="34" charset="-122"/>
              <a:cs typeface="Noto Sans CJK SC" pitchFamily="34" charset="-120"/>
            </a:endParaRPr>
          </a:p>
          <a:p>
            <a:pPr marL="0" indent="0">
              <a:buNone/>
            </a:pPr>
            <a:r>
              <a:rPr lang="zh-CN" altLang="en-US" sz="260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帮助糖尿病前期人群从</a:t>
            </a:r>
            <a:r>
              <a:rPr lang="zh-CN" altLang="en-US" sz="2600" b="1" dirty="0">
                <a:solidFill>
                  <a:srgbClr val="FF000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看不懂</a:t>
            </a:r>
            <a:r>
              <a:rPr lang="zh-CN" altLang="en-US" sz="260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到</a:t>
            </a:r>
            <a:r>
              <a:rPr lang="zh-CN" altLang="en-US" sz="2600" b="1" dirty="0">
                <a:solidFill>
                  <a:srgbClr val="FF000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做得到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7022459" y="1293081"/>
            <a:ext cx="4352677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拍照上传三件套 + 硬件数据接入 + 个性化方案与 AI 陪伴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2700">
            <a:solidFill>
              <a:srgbClr val="D5DEE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6928" y="1965960"/>
            <a:ext cx="6126480" cy="4069080"/>
          </a:xfrm>
          <a:prstGeom prst="roundRect">
            <a:avLst>
              <a:gd name="adj" fmla="val 2022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pic>
        <p:nvPicPr>
          <p:cNvPr id="8" name="Image 0" descr="/data/assets/screens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1248" y="2194560"/>
            <a:ext cx="5577840" cy="356616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49808" y="5742432"/>
            <a:ext cx="5760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真实运行界面：首页 · AI · 行动 · </a:t>
            </a:r>
            <a:r>
              <a:rPr lang="en-US" sz="1000" i="1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科普</a:t>
            </a:r>
            <a:r>
              <a:rPr lang="en-US" sz="1000" i="1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. </a:t>
            </a:r>
            <a:r>
              <a:rPr lang="zh-CN" altLang="en-US" sz="1000" i="1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我的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6903720" y="1965960"/>
            <a:ext cx="4727448" cy="1554480"/>
          </a:xfrm>
          <a:prstGeom prst="roundRect">
            <a:avLst>
              <a:gd name="adj" fmla="val 5294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7141464" y="2194560"/>
            <a:ext cx="512064" cy="512064"/>
          </a:xfrm>
          <a:prstGeom prst="roundRect">
            <a:avLst>
              <a:gd name="adj" fmla="val 10714"/>
            </a:avLst>
          </a:prstGeom>
          <a:solidFill>
            <a:srgbClr val="FFF2EC"/>
          </a:solidFill>
          <a:ln w="12700">
            <a:solidFill>
              <a:srgbClr val="FFF2EC"/>
            </a:solidFill>
            <a:prstDash val="solid"/>
          </a:ln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601" y="2327697"/>
            <a:ext cx="245791" cy="245791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7818120" y="2157984"/>
            <a:ext cx="363016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3 </a:t>
            </a:r>
            <a:r>
              <a:rPr lang="zh-CN" altLang="en-US" sz="13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件套</a:t>
            </a:r>
            <a:r>
              <a:rPr lang="en-US" sz="1350" b="1" dirty="0" err="1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拍照上传</a:t>
            </a:r>
            <a:r>
              <a:rPr lang="en-US" sz="13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· AI 秒读</a:t>
            </a:r>
            <a:endParaRPr lang="en-US" sz="1350" dirty="0"/>
          </a:p>
        </p:txBody>
      </p:sp>
      <p:sp>
        <p:nvSpPr>
          <p:cNvPr id="14" name="Shape 10"/>
          <p:cNvSpPr/>
          <p:nvPr/>
        </p:nvSpPr>
        <p:spPr>
          <a:xfrm>
            <a:off x="7159752" y="2724912"/>
            <a:ext cx="1313688" cy="457200"/>
          </a:xfrm>
          <a:prstGeom prst="roundRect">
            <a:avLst>
              <a:gd name="adj" fmla="val 20000"/>
            </a:avLst>
          </a:prstGeom>
          <a:solidFill>
            <a:srgbClr val="FFF2EC"/>
          </a:solidFill>
          <a:ln w="12700">
            <a:solidFill>
              <a:srgbClr val="FF4B00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7159752" y="2724912"/>
            <a:ext cx="131368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4B0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报告解读</a:t>
            </a:r>
            <a:endParaRPr lang="en-US" sz="950" dirty="0"/>
          </a:p>
        </p:txBody>
      </p:sp>
      <p:sp>
        <p:nvSpPr>
          <p:cNvPr id="16" name="Shape 12"/>
          <p:cNvSpPr/>
          <p:nvPr/>
        </p:nvSpPr>
        <p:spPr>
          <a:xfrm>
            <a:off x="8610600" y="2724912"/>
            <a:ext cx="1313688" cy="457200"/>
          </a:xfrm>
          <a:prstGeom prst="roundRect">
            <a:avLst>
              <a:gd name="adj" fmla="val 20000"/>
            </a:avLst>
          </a:prstGeom>
          <a:solidFill>
            <a:srgbClr val="FFF2EC"/>
          </a:solidFill>
          <a:ln w="12700">
            <a:solidFill>
              <a:srgbClr val="FF4B00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8610600" y="2724912"/>
            <a:ext cx="131368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4B0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餐盘分析</a:t>
            </a:r>
            <a:endParaRPr lang="en-US" sz="950" dirty="0"/>
          </a:p>
        </p:txBody>
      </p:sp>
      <p:sp>
        <p:nvSpPr>
          <p:cNvPr id="18" name="Shape 14"/>
          <p:cNvSpPr/>
          <p:nvPr/>
        </p:nvSpPr>
        <p:spPr>
          <a:xfrm>
            <a:off x="10061448" y="2724912"/>
            <a:ext cx="1313688" cy="457200"/>
          </a:xfrm>
          <a:prstGeom prst="roundRect">
            <a:avLst>
              <a:gd name="adj" fmla="val 20000"/>
            </a:avLst>
          </a:prstGeom>
          <a:solidFill>
            <a:srgbClr val="FFF2EC"/>
          </a:solidFill>
          <a:ln w="12700">
            <a:solidFill>
              <a:srgbClr val="FF4B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0061448" y="2724912"/>
            <a:ext cx="131368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4B0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配料表分析</a:t>
            </a:r>
            <a:endParaRPr lang="en-US" sz="950" dirty="0"/>
          </a:p>
        </p:txBody>
      </p:sp>
      <p:sp>
        <p:nvSpPr>
          <p:cNvPr id="20" name="Text 16"/>
          <p:cNvSpPr/>
          <p:nvPr/>
        </p:nvSpPr>
        <p:spPr>
          <a:xfrm>
            <a:off x="7159752" y="3218688"/>
            <a:ext cx="42153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报告解读支持 HbA1c / OGTT 指标区域</a:t>
            </a:r>
            <a:endParaRPr lang="en-US" sz="850" dirty="0"/>
          </a:p>
        </p:txBody>
      </p:sp>
      <p:sp>
        <p:nvSpPr>
          <p:cNvPr id="21" name="Shape 17"/>
          <p:cNvSpPr/>
          <p:nvPr/>
        </p:nvSpPr>
        <p:spPr>
          <a:xfrm>
            <a:off x="6903720" y="3611880"/>
            <a:ext cx="4727448" cy="1170432"/>
          </a:xfrm>
          <a:prstGeom prst="roundRect">
            <a:avLst>
              <a:gd name="adj" fmla="val 7031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22" name="Shape 18"/>
          <p:cNvSpPr/>
          <p:nvPr/>
        </p:nvSpPr>
        <p:spPr>
          <a:xfrm>
            <a:off x="7141464" y="3941064"/>
            <a:ext cx="512064" cy="512064"/>
          </a:xfrm>
          <a:prstGeom prst="roundRect">
            <a:avLst>
              <a:gd name="adj" fmla="val 10714"/>
            </a:avLst>
          </a:prstGeom>
          <a:solidFill>
            <a:srgbClr val="FFF2EC"/>
          </a:solidFill>
          <a:ln w="12700">
            <a:solidFill>
              <a:srgbClr val="FFF2EC"/>
            </a:solidFill>
            <a:prstDash val="solid"/>
          </a:ln>
        </p:spPr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601" y="4074201"/>
            <a:ext cx="245791" cy="245791"/>
          </a:xfrm>
          <a:prstGeom prst="rect">
            <a:avLst/>
          </a:prstGeom>
        </p:spPr>
      </p:pic>
      <p:sp>
        <p:nvSpPr>
          <p:cNvPr id="24" name="Text 19"/>
          <p:cNvSpPr/>
          <p:nvPr/>
        </p:nvSpPr>
        <p:spPr>
          <a:xfrm>
            <a:off x="7818120" y="3611880"/>
            <a:ext cx="3806952" cy="11704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8000"/>
              </a:lnSpc>
              <a:buNone/>
            </a:pPr>
            <a:r>
              <a:rPr lang="en-US" sz="13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硬件数据接入
</a:t>
            </a:r>
            <a:endParaRPr lang="en-US" sz="1350" dirty="0"/>
          </a:p>
          <a:p>
            <a:pPr marL="0" indent="0">
              <a:lnSpc>
                <a:spcPct val="108000"/>
              </a:lnSpc>
              <a:buNone/>
            </a:pPr>
            <a:r>
              <a:rPr lang="en-US" sz="12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对接 CGM </a:t>
            </a:r>
            <a:r>
              <a:rPr lang="en-US" sz="1200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血糖</a:t>
            </a:r>
            <a:r>
              <a:rPr lang="zh-CN" altLang="en-US" sz="12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仪</a:t>
            </a:r>
            <a:r>
              <a:rPr lang="en-US" sz="12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+ </a:t>
            </a:r>
            <a:r>
              <a:rPr lang="en-US" sz="1200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睡眠</a:t>
            </a:r>
            <a:r>
              <a:rPr lang="en-US" sz="12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/</a:t>
            </a:r>
            <a:r>
              <a:rPr lang="en-US" sz="1200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运动手表，自动同步</a:t>
            </a:r>
            <a:r>
              <a:rPr lang="zh-CN" altLang="en-US" sz="12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健康数据</a:t>
            </a:r>
            <a:endParaRPr lang="en-US" altLang="zh-CN" sz="1200" dirty="0">
              <a:solidFill>
                <a:srgbClr val="536176"/>
              </a:solidFill>
              <a:latin typeface="Noto Sans CJK SC" pitchFamily="34" charset="0"/>
              <a:ea typeface="Noto Sans CJK SC" pitchFamily="34" charset="-122"/>
              <a:cs typeface="Noto Sans CJK SC" pitchFamily="34" charset="-120"/>
            </a:endParaRPr>
          </a:p>
          <a:p>
            <a:pPr marL="0" indent="0">
              <a:lnSpc>
                <a:spcPct val="108000"/>
              </a:lnSpc>
              <a:buNone/>
            </a:pPr>
            <a:endParaRPr lang="en-US" sz="1080" dirty="0">
              <a:solidFill>
                <a:srgbClr val="536176"/>
              </a:solidFill>
              <a:latin typeface="Noto Sans CJK SC" pitchFamily="34" charset="0"/>
              <a:ea typeface="Noto Sans CJK SC" pitchFamily="34" charset="-122"/>
              <a:cs typeface="Noto Sans CJK SC" pitchFamily="34" charset="-120"/>
            </a:endParaRPr>
          </a:p>
        </p:txBody>
      </p:sp>
      <p:sp>
        <p:nvSpPr>
          <p:cNvPr id="25" name="Shape 20"/>
          <p:cNvSpPr/>
          <p:nvPr/>
        </p:nvSpPr>
        <p:spPr>
          <a:xfrm>
            <a:off x="6903720" y="4873752"/>
            <a:ext cx="4727448" cy="1161288"/>
          </a:xfrm>
          <a:prstGeom prst="roundRect">
            <a:avLst>
              <a:gd name="adj" fmla="val 7087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26" name="Shape 21"/>
          <p:cNvSpPr/>
          <p:nvPr/>
        </p:nvSpPr>
        <p:spPr>
          <a:xfrm>
            <a:off x="7141464" y="5193792"/>
            <a:ext cx="512064" cy="512064"/>
          </a:xfrm>
          <a:prstGeom prst="roundRect">
            <a:avLst>
              <a:gd name="adj" fmla="val 10714"/>
            </a:avLst>
          </a:prstGeom>
          <a:solidFill>
            <a:srgbClr val="FFF2EC"/>
          </a:solidFill>
          <a:ln w="12700">
            <a:solidFill>
              <a:srgbClr val="FFF2EC"/>
            </a:solidFill>
            <a:prstDash val="solid"/>
          </a:ln>
        </p:spPr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4601" y="5326929"/>
            <a:ext cx="245791" cy="245791"/>
          </a:xfrm>
          <a:prstGeom prst="rect">
            <a:avLst/>
          </a:prstGeom>
        </p:spPr>
      </p:pic>
      <p:sp>
        <p:nvSpPr>
          <p:cNvPr id="28" name="Text 22"/>
          <p:cNvSpPr/>
          <p:nvPr/>
        </p:nvSpPr>
        <p:spPr>
          <a:xfrm>
            <a:off x="7748503" y="4873752"/>
            <a:ext cx="3882665" cy="11612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8000"/>
              </a:lnSpc>
              <a:buNone/>
            </a:pPr>
            <a:r>
              <a:rPr lang="en-US" sz="13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个性化方案 + AI </a:t>
            </a:r>
            <a:r>
              <a:rPr lang="zh-CN" altLang="en-US" sz="13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陪伴教练</a:t>
            </a:r>
            <a:r>
              <a:rPr lang="en-US" sz="13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
</a:t>
            </a:r>
            <a:endParaRPr lang="en-US" sz="1200" dirty="0"/>
          </a:p>
          <a:p>
            <a:pPr marL="171450" indent="-1714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综合指标生成饮食</a:t>
            </a:r>
            <a:r>
              <a:rPr lang="en-US" sz="12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·</a:t>
            </a:r>
            <a:r>
              <a:rPr lang="zh-CN" altLang="en-US" sz="12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运</a:t>
            </a:r>
            <a:r>
              <a:rPr lang="en-US" sz="1200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动·作息计划</a:t>
            </a:r>
            <a:r>
              <a:rPr lang="zh-CN" altLang="en-US" sz="12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</a:t>
            </a:r>
            <a:endParaRPr lang="en-US" sz="1200" dirty="0">
              <a:solidFill>
                <a:srgbClr val="536176"/>
              </a:solidFill>
              <a:latin typeface="Noto Sans CJK SC" pitchFamily="34" charset="0"/>
              <a:ea typeface="Noto Sans CJK SC" pitchFamily="34" charset="-122"/>
              <a:cs typeface="Noto Sans CJK SC" pitchFamily="34" charset="-120"/>
            </a:endParaRPr>
          </a:p>
          <a:p>
            <a:pPr marL="171450" indent="-1714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行动打卡</a:t>
            </a:r>
            <a:r>
              <a:rPr lang="en-US" sz="12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+ </a:t>
            </a:r>
            <a:r>
              <a:rPr lang="en-US" sz="1200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社群</a:t>
            </a:r>
            <a:r>
              <a:rPr lang="zh-CN" altLang="en-US" sz="12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互助</a:t>
            </a:r>
            <a:r>
              <a:rPr lang="en-US" sz="12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+ 情绪支持</a:t>
            </a:r>
            <a:endParaRPr lang="en-US" sz="1200" dirty="0"/>
          </a:p>
        </p:txBody>
      </p:sp>
      <p:sp>
        <p:nvSpPr>
          <p:cNvPr id="29" name="Text 23"/>
          <p:cNvSpPr/>
          <p:nvPr/>
        </p:nvSpPr>
        <p:spPr>
          <a:xfrm>
            <a:off x="566928" y="6455664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本产品用于健康教育与生活方式行为支持，不替代医生诊断与治疗；DEMO 为黑客松现场版本</a:t>
            </a:r>
            <a:endParaRPr lang="en-US" sz="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292608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GLUCOLIT 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10625328" y="292608"/>
            <a:ext cx="1005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08 / 09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66928" y="603504"/>
            <a:ext cx="110642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zh-CN" altLang="en-US" sz="260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盈利</a:t>
            </a:r>
            <a:r>
              <a:rPr lang="en-US" sz="2600" b="1" dirty="0" err="1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模式与商业化落地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566928" y="1243584"/>
            <a:ext cx="11064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AI 订阅 + DPP 陪跑营 + 会员社群 + 电商健康选品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2700">
            <a:solidFill>
              <a:srgbClr val="D5DEE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6928" y="2011680"/>
            <a:ext cx="2615184" cy="2514600"/>
          </a:xfrm>
          <a:prstGeom prst="roundRect">
            <a:avLst>
              <a:gd name="adj" fmla="val 3273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1545336" y="2286000"/>
            <a:ext cx="658368" cy="658368"/>
          </a:xfrm>
          <a:prstGeom prst="roundRect">
            <a:avLst>
              <a:gd name="adj" fmla="val 8333"/>
            </a:avLst>
          </a:prstGeom>
          <a:solidFill>
            <a:srgbClr val="FFF2EC"/>
          </a:solidFill>
          <a:ln w="12700">
            <a:solidFill>
              <a:srgbClr val="FFF2EC"/>
            </a:solidFill>
            <a:prstDash val="solid"/>
          </a:ln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12" y="2457176"/>
            <a:ext cx="316017" cy="316017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76656" y="3127248"/>
            <a:ext cx="23957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AI 订阅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713232" y="3529584"/>
            <a:ext cx="2322576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2000"/>
              </a:lnSpc>
              <a:buNone/>
            </a:pPr>
            <a:r>
              <a:rPr lang="en-US" sz="11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报告解读 + 识餐 + 个性化方案，会员订阅制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3401568" y="2011680"/>
            <a:ext cx="2615184" cy="2514600"/>
          </a:xfrm>
          <a:prstGeom prst="roundRect">
            <a:avLst>
              <a:gd name="adj" fmla="val 3273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4379976" y="2286000"/>
            <a:ext cx="658368" cy="658368"/>
          </a:xfrm>
          <a:prstGeom prst="roundRect">
            <a:avLst>
              <a:gd name="adj" fmla="val 8333"/>
            </a:avLst>
          </a:prstGeom>
          <a:solidFill>
            <a:srgbClr val="FFF2EC"/>
          </a:solidFill>
          <a:ln w="12700">
            <a:solidFill>
              <a:srgbClr val="FFF2EC"/>
            </a:solidFill>
            <a:prstDash val="solid"/>
          </a:ln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152" y="2457176"/>
            <a:ext cx="316017" cy="316017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511296" y="3127248"/>
            <a:ext cx="23957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DPP 陪跑营</a:t>
            </a:r>
            <a:endParaRPr lang="en-US" sz="1500" dirty="0"/>
          </a:p>
        </p:txBody>
      </p:sp>
      <p:sp>
        <p:nvSpPr>
          <p:cNvPr id="16" name="Text 12"/>
          <p:cNvSpPr/>
          <p:nvPr/>
        </p:nvSpPr>
        <p:spPr>
          <a:xfrm>
            <a:off x="3547872" y="3529584"/>
            <a:ext cx="2322576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2000"/>
              </a:lnSpc>
              <a:buNone/>
            </a:pPr>
            <a:r>
              <a:rPr lang="zh-CN" altLang="en-US" sz="11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系统</a:t>
            </a:r>
            <a:r>
              <a:rPr lang="en-US" sz="1100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化课程</a:t>
            </a:r>
            <a:r>
              <a:rPr lang="en-US" sz="11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+ 教练陪跑的控糖训练营</a:t>
            </a:r>
            <a:endParaRPr lang="en-US" sz="1100" dirty="0"/>
          </a:p>
        </p:txBody>
      </p:sp>
      <p:sp>
        <p:nvSpPr>
          <p:cNvPr id="17" name="Shape 13"/>
          <p:cNvSpPr/>
          <p:nvPr/>
        </p:nvSpPr>
        <p:spPr>
          <a:xfrm>
            <a:off x="6236208" y="2011680"/>
            <a:ext cx="2615184" cy="2514600"/>
          </a:xfrm>
          <a:prstGeom prst="roundRect">
            <a:avLst>
              <a:gd name="adj" fmla="val 3273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7214616" y="2286000"/>
            <a:ext cx="658368" cy="658368"/>
          </a:xfrm>
          <a:prstGeom prst="roundRect">
            <a:avLst>
              <a:gd name="adj" fmla="val 8333"/>
            </a:avLst>
          </a:prstGeom>
          <a:solidFill>
            <a:srgbClr val="FFF2EC"/>
          </a:solidFill>
          <a:ln w="12700">
            <a:solidFill>
              <a:srgbClr val="FFF2EC"/>
            </a:solidFill>
            <a:prstDash val="solid"/>
          </a:ln>
        </p:spPr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792" y="2457176"/>
            <a:ext cx="316017" cy="316017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6345936" y="3127248"/>
            <a:ext cx="23957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会员社群</a:t>
            </a:r>
            <a:endParaRPr lang="en-US" sz="1500" dirty="0"/>
          </a:p>
        </p:txBody>
      </p:sp>
      <p:sp>
        <p:nvSpPr>
          <p:cNvPr id="21" name="Text 16"/>
          <p:cNvSpPr/>
          <p:nvPr/>
        </p:nvSpPr>
        <p:spPr>
          <a:xfrm>
            <a:off x="6382512" y="3529584"/>
            <a:ext cx="2322576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2000"/>
              </a:lnSpc>
              <a:buNone/>
            </a:pPr>
            <a:r>
              <a:rPr lang="en-US" sz="11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同伴激励 + 打卡 + 情绪支持，提升留存</a:t>
            </a:r>
            <a:endParaRPr lang="en-US" sz="1100" dirty="0"/>
          </a:p>
        </p:txBody>
      </p:sp>
      <p:sp>
        <p:nvSpPr>
          <p:cNvPr id="22" name="Shape 17"/>
          <p:cNvSpPr/>
          <p:nvPr/>
        </p:nvSpPr>
        <p:spPr>
          <a:xfrm>
            <a:off x="9070848" y="2011680"/>
            <a:ext cx="2615184" cy="2514600"/>
          </a:xfrm>
          <a:prstGeom prst="roundRect">
            <a:avLst>
              <a:gd name="adj" fmla="val 3273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10049256" y="2286000"/>
            <a:ext cx="658368" cy="658368"/>
          </a:xfrm>
          <a:prstGeom prst="roundRect">
            <a:avLst>
              <a:gd name="adj" fmla="val 8333"/>
            </a:avLst>
          </a:prstGeom>
          <a:solidFill>
            <a:srgbClr val="FFF2EC"/>
          </a:solidFill>
          <a:ln w="12700">
            <a:solidFill>
              <a:srgbClr val="FFF2EC"/>
            </a:solidFill>
            <a:prstDash val="solid"/>
          </a:ln>
        </p:spPr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0432" y="2457176"/>
            <a:ext cx="316017" cy="316017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9180576" y="3127248"/>
            <a:ext cx="23957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电商健康选品</a:t>
            </a:r>
            <a:endParaRPr lang="en-US" sz="1500" dirty="0"/>
          </a:p>
        </p:txBody>
      </p:sp>
      <p:sp>
        <p:nvSpPr>
          <p:cNvPr id="26" name="Text 20"/>
          <p:cNvSpPr/>
          <p:nvPr/>
        </p:nvSpPr>
        <p:spPr>
          <a:xfrm>
            <a:off x="9217152" y="3529584"/>
            <a:ext cx="2322576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2000"/>
              </a:lnSpc>
              <a:buNone/>
            </a:pPr>
            <a:r>
              <a:rPr lang="en-US" sz="11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低 GI </a:t>
            </a:r>
            <a:r>
              <a:rPr lang="en-US" sz="1100" dirty="0" err="1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食品、CGM</a:t>
            </a:r>
            <a:r>
              <a:rPr lang="en-US" sz="11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耗材等严选带货</a:t>
            </a:r>
            <a:endParaRPr lang="en-US" sz="1100" dirty="0"/>
          </a:p>
        </p:txBody>
      </p:sp>
      <p:sp>
        <p:nvSpPr>
          <p:cNvPr id="27" name="Shape 21"/>
          <p:cNvSpPr/>
          <p:nvPr/>
        </p:nvSpPr>
        <p:spPr>
          <a:xfrm>
            <a:off x="566928" y="4892040"/>
            <a:ext cx="11064240" cy="1097280"/>
          </a:xfrm>
          <a:prstGeom prst="roundRect">
            <a:avLst>
              <a:gd name="adj" fmla="val 7500"/>
            </a:avLst>
          </a:prstGeom>
          <a:solidFill>
            <a:srgbClr val="0B1020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28" name="Text 22"/>
          <p:cNvSpPr/>
          <p:nvPr/>
        </p:nvSpPr>
        <p:spPr>
          <a:xfrm>
            <a:off x="886968" y="4892040"/>
            <a:ext cx="104241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300" b="1" dirty="0">
                <a:solidFill>
                  <a:srgbClr val="FF4B0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变现路径：</a:t>
            </a:r>
            <a:r>
              <a:rPr lang="en-US" sz="1250" dirty="0">
                <a:solidFill>
                  <a:srgbClr val="FFFFFF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AI 工具免费获客 → 订阅转化 → 陪跑营与社群提升 LTV → 电商健康选品持续变现，形成正循环。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292608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GLUCOLIT 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10625328" y="292608"/>
            <a:ext cx="1005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09 / 09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66928" y="603504"/>
            <a:ext cx="110642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zh-CN" altLang="en-US" sz="260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</a:rPr>
              <a:t>欢迎体验、敬请拍砖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566928" y="1243584"/>
            <a:ext cx="11064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扫码体验 DEMO，并留下你的定价与需求反馈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2700">
            <a:solidFill>
              <a:srgbClr val="D5DEE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6928" y="1965960"/>
            <a:ext cx="3840480" cy="4069080"/>
          </a:xfrm>
          <a:prstGeom prst="roundRect">
            <a:avLst>
              <a:gd name="adj" fmla="val 2143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1298448" y="2286000"/>
            <a:ext cx="2377440" cy="2377440"/>
          </a:xfrm>
          <a:prstGeom prst="roundRect">
            <a:avLst>
              <a:gd name="adj" fmla="val 3077"/>
            </a:avLst>
          </a:prstGeom>
          <a:solidFill>
            <a:srgbClr val="F3F6F9"/>
          </a:solidFill>
          <a:ln w="19050">
            <a:solidFill>
              <a:srgbClr val="D5DEE8"/>
            </a:solidFill>
            <a:prstDash val="solid"/>
          </a:ln>
        </p:spPr>
      </p:sp>
      <p:pic>
        <p:nvPicPr>
          <p:cNvPr id="9" name="Image 0" descr="/data/assets/q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896" y="2441448"/>
            <a:ext cx="2066544" cy="2066544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58368" y="4846320"/>
            <a:ext cx="3657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 err="1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扫码体验</a:t>
            </a:r>
            <a:r>
              <a:rPr lang="en-US" sz="150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 DEMO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658368" y="550468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50" dirty="0"/>
          </a:p>
        </p:txBody>
      </p:sp>
      <p:sp>
        <p:nvSpPr>
          <p:cNvPr id="13" name="Shape 10"/>
          <p:cNvSpPr/>
          <p:nvPr/>
        </p:nvSpPr>
        <p:spPr>
          <a:xfrm>
            <a:off x="4709160" y="1965960"/>
            <a:ext cx="3840480" cy="8229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4946904" y="2139696"/>
            <a:ext cx="475488" cy="475488"/>
          </a:xfrm>
          <a:prstGeom prst="roundRect">
            <a:avLst>
              <a:gd name="adj" fmla="val 11538"/>
            </a:avLst>
          </a:prstGeom>
          <a:solidFill>
            <a:srgbClr val="FFF2EC"/>
          </a:solidFill>
          <a:ln w="12700">
            <a:solidFill>
              <a:srgbClr val="FFF2EC"/>
            </a:solidFill>
            <a:prstDash val="solid"/>
          </a:ln>
        </p:spPr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531" y="2263323"/>
            <a:ext cx="228234" cy="228234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5605272" y="1965960"/>
            <a:ext cx="284298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你</a:t>
            </a:r>
            <a:r>
              <a:rPr lang="zh-CN" altLang="en-US" sz="14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愿意向亲友推荐这个</a:t>
            </a:r>
            <a:r>
              <a:rPr lang="en-US" altLang="zh-CN" sz="14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AI</a:t>
            </a:r>
            <a:r>
              <a:rPr lang="zh-CN" altLang="en-US" sz="14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产品吗</a:t>
            </a:r>
            <a:r>
              <a:rPr lang="en-US" sz="14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？</a:t>
            </a:r>
            <a:endParaRPr lang="en-US" sz="1450" dirty="0"/>
          </a:p>
        </p:txBody>
      </p:sp>
      <p:sp>
        <p:nvSpPr>
          <p:cNvPr id="17" name="Shape 13"/>
          <p:cNvSpPr/>
          <p:nvPr/>
        </p:nvSpPr>
        <p:spPr>
          <a:xfrm>
            <a:off x="4709160" y="2898648"/>
            <a:ext cx="3840480" cy="8229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4946904" y="3072384"/>
            <a:ext cx="475488" cy="475488"/>
          </a:xfrm>
          <a:prstGeom prst="roundRect">
            <a:avLst>
              <a:gd name="adj" fmla="val 11538"/>
            </a:avLst>
          </a:prstGeom>
          <a:solidFill>
            <a:srgbClr val="FFF2EC"/>
          </a:solidFill>
          <a:ln w="12700">
            <a:solidFill>
              <a:srgbClr val="FFF2EC"/>
            </a:solidFill>
            <a:prstDash val="solid"/>
          </a:ln>
        </p:spPr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531" y="3196011"/>
            <a:ext cx="228234" cy="228234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5605272" y="2898648"/>
            <a:ext cx="284298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定价多少，你会愿意订阅？</a:t>
            </a:r>
            <a:endParaRPr lang="en-US" sz="1450" dirty="0"/>
          </a:p>
        </p:txBody>
      </p:sp>
      <p:sp>
        <p:nvSpPr>
          <p:cNvPr id="21" name="Shape 16"/>
          <p:cNvSpPr/>
          <p:nvPr/>
        </p:nvSpPr>
        <p:spPr>
          <a:xfrm>
            <a:off x="4703064" y="3831336"/>
            <a:ext cx="3840480" cy="8229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4946904" y="4005072"/>
            <a:ext cx="475488" cy="475488"/>
          </a:xfrm>
          <a:prstGeom prst="roundRect">
            <a:avLst>
              <a:gd name="adj" fmla="val 11538"/>
            </a:avLst>
          </a:prstGeom>
          <a:solidFill>
            <a:srgbClr val="FFF2EC"/>
          </a:solidFill>
          <a:ln w="12700">
            <a:solidFill>
              <a:srgbClr val="FFF2EC"/>
            </a:solidFill>
            <a:prstDash val="solid"/>
          </a:ln>
        </p:spPr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0531" y="4128699"/>
            <a:ext cx="228234" cy="228234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5605272" y="3831336"/>
            <a:ext cx="582472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B1020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你最想先用哪个功能？</a:t>
            </a:r>
            <a:endParaRPr lang="en-US" sz="1450" dirty="0"/>
          </a:p>
        </p:txBody>
      </p:sp>
      <p:sp>
        <p:nvSpPr>
          <p:cNvPr id="25" name="Text 19"/>
          <p:cNvSpPr/>
          <p:nvPr/>
        </p:nvSpPr>
        <p:spPr>
          <a:xfrm>
            <a:off x="4709160" y="4828032"/>
            <a:ext cx="69220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361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价格锚点，仅供参考勾选：</a:t>
            </a:r>
            <a:endParaRPr lang="en-US" sz="1000" dirty="0"/>
          </a:p>
        </p:txBody>
      </p:sp>
      <p:sp>
        <p:nvSpPr>
          <p:cNvPr id="26" name="Shape 20"/>
          <p:cNvSpPr/>
          <p:nvPr/>
        </p:nvSpPr>
        <p:spPr>
          <a:xfrm>
            <a:off x="4709160" y="5120640"/>
            <a:ext cx="1593342" cy="548640"/>
          </a:xfrm>
          <a:prstGeom prst="roundRect">
            <a:avLst>
              <a:gd name="adj" fmla="val 50000"/>
            </a:avLst>
          </a:prstGeom>
          <a:solidFill>
            <a:srgbClr val="DDEBFA"/>
          </a:solidFill>
          <a:ln w="12700">
            <a:solidFill>
              <a:srgbClr val="2D5A87"/>
            </a:solidFill>
            <a:prstDash val="solid"/>
          </a:ln>
        </p:spPr>
      </p:sp>
      <p:sp>
        <p:nvSpPr>
          <p:cNvPr id="27" name="Text 21"/>
          <p:cNvSpPr/>
          <p:nvPr/>
        </p:nvSpPr>
        <p:spPr>
          <a:xfrm>
            <a:off x="4709160" y="5120640"/>
            <a:ext cx="159334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D5A87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¥19 / 月</a:t>
            </a:r>
            <a:endParaRPr lang="en-US" sz="1300" dirty="0"/>
          </a:p>
        </p:txBody>
      </p:sp>
      <p:sp>
        <p:nvSpPr>
          <p:cNvPr id="28" name="Shape 22"/>
          <p:cNvSpPr/>
          <p:nvPr/>
        </p:nvSpPr>
        <p:spPr>
          <a:xfrm>
            <a:off x="6485382" y="5120640"/>
            <a:ext cx="1593342" cy="548640"/>
          </a:xfrm>
          <a:prstGeom prst="roundRect">
            <a:avLst>
              <a:gd name="adj" fmla="val 50000"/>
            </a:avLst>
          </a:prstGeom>
          <a:solidFill>
            <a:srgbClr val="DDEBFA"/>
          </a:solidFill>
          <a:ln w="12700">
            <a:solidFill>
              <a:srgbClr val="2D5A87"/>
            </a:solidFill>
            <a:prstDash val="solid"/>
          </a:ln>
        </p:spPr>
      </p:sp>
      <p:sp>
        <p:nvSpPr>
          <p:cNvPr id="29" name="Text 23"/>
          <p:cNvSpPr/>
          <p:nvPr/>
        </p:nvSpPr>
        <p:spPr>
          <a:xfrm>
            <a:off x="6485382" y="5120640"/>
            <a:ext cx="159334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D5A87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¥39 / 月</a:t>
            </a:r>
            <a:endParaRPr lang="en-US" sz="1300" dirty="0"/>
          </a:p>
        </p:txBody>
      </p:sp>
      <p:sp>
        <p:nvSpPr>
          <p:cNvPr id="30" name="Shape 24"/>
          <p:cNvSpPr/>
          <p:nvPr/>
        </p:nvSpPr>
        <p:spPr>
          <a:xfrm>
            <a:off x="8261604" y="5120640"/>
            <a:ext cx="1593342" cy="548640"/>
          </a:xfrm>
          <a:prstGeom prst="roundRect">
            <a:avLst>
              <a:gd name="adj" fmla="val 50000"/>
            </a:avLst>
          </a:prstGeom>
          <a:solidFill>
            <a:srgbClr val="DDEBFA"/>
          </a:solidFill>
          <a:ln w="12700">
            <a:solidFill>
              <a:srgbClr val="2D5A87"/>
            </a:solidFill>
            <a:prstDash val="solid"/>
          </a:ln>
        </p:spPr>
      </p:sp>
      <p:sp>
        <p:nvSpPr>
          <p:cNvPr id="31" name="Text 25"/>
          <p:cNvSpPr/>
          <p:nvPr/>
        </p:nvSpPr>
        <p:spPr>
          <a:xfrm>
            <a:off x="8261604" y="5120640"/>
            <a:ext cx="159334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D5A87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¥99 / 季</a:t>
            </a:r>
            <a:endParaRPr lang="en-US" sz="1300" dirty="0"/>
          </a:p>
        </p:txBody>
      </p:sp>
      <p:sp>
        <p:nvSpPr>
          <p:cNvPr id="32" name="Shape 26"/>
          <p:cNvSpPr/>
          <p:nvPr/>
        </p:nvSpPr>
        <p:spPr>
          <a:xfrm>
            <a:off x="10037826" y="5120640"/>
            <a:ext cx="1593342" cy="548640"/>
          </a:xfrm>
          <a:prstGeom prst="roundRect">
            <a:avLst>
              <a:gd name="adj" fmla="val 50000"/>
            </a:avLst>
          </a:prstGeom>
          <a:solidFill>
            <a:srgbClr val="DDEBFA"/>
          </a:solidFill>
          <a:ln w="12700">
            <a:solidFill>
              <a:srgbClr val="2D5A87"/>
            </a:solidFill>
            <a:prstDash val="solid"/>
          </a:ln>
        </p:spPr>
      </p:sp>
      <p:sp>
        <p:nvSpPr>
          <p:cNvPr id="33" name="Text 27"/>
          <p:cNvSpPr/>
          <p:nvPr/>
        </p:nvSpPr>
        <p:spPr>
          <a:xfrm>
            <a:off x="10037826" y="5120640"/>
            <a:ext cx="159334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D5A87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¥299 / 年</a:t>
            </a:r>
            <a:endParaRPr lang="en-US" sz="1300" dirty="0"/>
          </a:p>
        </p:txBody>
      </p:sp>
      <p:sp>
        <p:nvSpPr>
          <p:cNvPr id="34" name="Shape 28"/>
          <p:cNvSpPr/>
          <p:nvPr/>
        </p:nvSpPr>
        <p:spPr>
          <a:xfrm>
            <a:off x="4709160" y="5870448"/>
            <a:ext cx="6922008" cy="566928"/>
          </a:xfrm>
          <a:prstGeom prst="roundRect">
            <a:avLst>
              <a:gd name="adj" fmla="val 14516"/>
            </a:avLst>
          </a:prstGeom>
          <a:solidFill>
            <a:srgbClr val="0B1020"/>
          </a:solidFill>
          <a:ln w="12700">
            <a:solidFill>
              <a:srgbClr val="D5DEE8"/>
            </a:solidFill>
            <a:prstDash val="solid"/>
          </a:ln>
          <a:effectLst>
            <a:outerShdw blurRad="76200" dist="25400" dir="5400000" algn="bl" rotWithShape="0">
              <a:srgbClr val="9AA7B8">
                <a:alpha val="22000"/>
              </a:srgbClr>
            </a:outerShdw>
          </a:effectLst>
        </p:spPr>
      </p:sp>
      <p:sp>
        <p:nvSpPr>
          <p:cNvPr id="35" name="Text 29"/>
          <p:cNvSpPr/>
          <p:nvPr/>
        </p:nvSpPr>
        <p:spPr>
          <a:xfrm>
            <a:off x="4709160" y="5870448"/>
            <a:ext cx="692200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扫码体验后，请在问卷里留下你的建议与需求反馈</a:t>
            </a:r>
            <a:endParaRPr lang="en-US" sz="1250" dirty="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A06F148-26CB-A9B8-543D-9EA1CEE96A4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608" t="25560" r="12037"/>
          <a:stretch>
            <a:fillRect/>
          </a:stretch>
        </p:blipFill>
        <p:spPr>
          <a:xfrm>
            <a:off x="9084366" y="1802297"/>
            <a:ext cx="2392018" cy="3117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548</Words>
  <Application>Microsoft Office PowerPoint</Application>
  <PresentationFormat>宽屏</PresentationFormat>
  <Paragraphs>104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Noto Sans CJK SC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GLUCOLIT 3分钟路演</dc:title>
  <dc:subject>PptxGenJS Presentation</dc:subject>
  <dc:creator>GLUCOLIT</dc:creator>
  <cp:lastModifiedBy>Microsoft.com account team</cp:lastModifiedBy>
  <cp:revision>69</cp:revision>
  <dcterms:created xsi:type="dcterms:W3CDTF">2026-07-04T10:29:56Z</dcterms:created>
  <dcterms:modified xsi:type="dcterms:W3CDTF">2026-07-05T04:31:42Z</dcterms:modified>
</cp:coreProperties>
</file>