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over-art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DEMOCAST  ·  30 秒产品宣发视频 AGENT</a:t>
            </a:r>
            <a:endParaRPr lang="en-US" sz="1000" dirty="0"/>
          </a:p>
        </p:txBody>
      </p:sp>
      <p:sp>
        <p:nvSpPr>
          <p:cNvPr id="4" name="Text 1"/>
          <p:cNvSpPr/>
          <p:nvPr/>
        </p:nvSpPr>
        <p:spPr>
          <a:xfrm>
            <a:off x="7909560" y="310896"/>
            <a:ext cx="3657600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3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 2026.07  ·  01 / 08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530352" y="1783080"/>
            <a:ext cx="10515600" cy="10515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你的 Demo，</a:t>
            </a:r>
            <a:endParaRPr lang="en-US" sz="5800" dirty="0"/>
          </a:p>
        </p:txBody>
      </p:sp>
      <p:sp>
        <p:nvSpPr>
          <p:cNvPr id="7" name="Text 4"/>
          <p:cNvSpPr/>
          <p:nvPr/>
        </p:nvSpPr>
        <p:spPr>
          <a:xfrm>
            <a:off x="530352" y="2816352"/>
            <a:ext cx="11155680" cy="10515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800" i="1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将为你带来千万用户</a:t>
            </a:r>
            <a:endParaRPr lang="en-US" sz="5800" dirty="0"/>
          </a:p>
        </p:txBody>
      </p:sp>
      <p:sp>
        <p:nvSpPr>
          <p:cNvPr id="8" name="Shape 5"/>
          <p:cNvSpPr/>
          <p:nvPr/>
        </p:nvSpPr>
        <p:spPr>
          <a:xfrm>
            <a:off x="594360" y="4983480"/>
            <a:ext cx="10972800" cy="0"/>
          </a:xfrm>
          <a:prstGeom prst="line">
            <a:avLst/>
          </a:prstGeom>
          <a:noFill/>
          <a:ln w="12700">
            <a:solidFill>
              <a:srgbClr val="E4D6C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94360" y="5138928"/>
            <a:ext cx="6583680" cy="7772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帮刚做完 Demo 的 builder，把产品 Demo 变成马上能发的视频：清晰、有重点、带 CTA，用有质感的画面说清价值。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594360" y="6053328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300" dirty="0">
                <a:solidFill>
                  <a:srgbClr val="28211A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DEMOCAST  ·  早 听 、多 听 市 场 真 话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594360" y="6473952"/>
            <a:ext cx="182880" cy="82296"/>
          </a:xfrm>
          <a:prstGeom prst="rect">
            <a:avLst/>
          </a:prstGeom>
          <a:solidFill>
            <a:srgbClr val="F2661B"/>
          </a:solidFill>
        </p:spPr>
      </p:sp>
      <p:sp>
        <p:nvSpPr>
          <p:cNvPr id="12" name="Shape 9"/>
          <p:cNvSpPr/>
          <p:nvPr/>
        </p:nvSpPr>
        <p:spPr>
          <a:xfrm>
            <a:off x="859536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3" name="Shape 10"/>
          <p:cNvSpPr/>
          <p:nvPr/>
        </p:nvSpPr>
        <p:spPr>
          <a:xfrm>
            <a:off x="1024128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4" name="Shape 11"/>
          <p:cNvSpPr/>
          <p:nvPr/>
        </p:nvSpPr>
        <p:spPr>
          <a:xfrm>
            <a:off x="1188720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5" name="Shape 12"/>
          <p:cNvSpPr/>
          <p:nvPr/>
        </p:nvSpPr>
        <p:spPr>
          <a:xfrm>
            <a:off x="1353312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6" name="Shape 13"/>
          <p:cNvSpPr/>
          <p:nvPr/>
        </p:nvSpPr>
        <p:spPr>
          <a:xfrm>
            <a:off x="1517904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7" name="Shape 14"/>
          <p:cNvSpPr/>
          <p:nvPr/>
        </p:nvSpPr>
        <p:spPr>
          <a:xfrm>
            <a:off x="1682496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8" name="Shape 15"/>
          <p:cNvSpPr/>
          <p:nvPr/>
        </p:nvSpPr>
        <p:spPr>
          <a:xfrm>
            <a:off x="1847088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9" name="文本框 18"/>
          <p:cNvSpPr txBox="1"/>
          <p:nvPr/>
        </p:nvSpPr>
        <p:spPr>
          <a:xfrm>
            <a:off x="594360" y="4282440"/>
            <a:ext cx="8716010" cy="7772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>
              <a:buNone/>
            </a:pPr>
            <a:r>
              <a:rPr lang="en-US" sz="2800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  <a:sym typeface="+mn-ea"/>
              </a:rPr>
              <a:t>DemoCast：</a:t>
            </a:r>
            <a:r>
              <a:rPr lang="en-US" sz="2800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  <a:sym typeface="+mn-ea"/>
              </a:rPr>
              <a:t>Demo</a:t>
            </a:r>
            <a:r>
              <a:rPr lang="zh-CN" altLang="en-US" sz="2800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  <a:sym typeface="+mn-ea"/>
              </a:rPr>
              <a:t>宣发视频</a:t>
            </a:r>
            <a:r>
              <a:rPr lang="en-US" altLang="zh-CN" sz="2800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  <a:sym typeface="+mn-ea"/>
              </a:rPr>
              <a:t>Agent</a:t>
            </a:r>
            <a:r>
              <a:rPr lang="en-US" sz="2800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  <a:sym typeface="+mn-ea"/>
              </a:rPr>
              <a:t> </a:t>
            </a:r>
            <a:endParaRPr lang="en-US" sz="2800" dirty="0">
              <a:solidFill>
                <a:srgbClr val="F2661B"/>
              </a:solidFill>
              <a:latin typeface="Arial" panose="020B0604020202090204" pitchFamily="34" charset="0"/>
              <a:ea typeface="Arial" panose="020B0604020202090204" pitchFamily="34" charset="-122"/>
              <a:cs typeface="Arial" panose="020B0604020202090204" pitchFamily="34" charset="-120"/>
              <a:sym typeface="+mn-ea"/>
            </a:endParaRPr>
          </a:p>
        </p:txBody>
      </p:sp>
      <p:pic>
        <p:nvPicPr>
          <p:cNvPr id="20" name="图片 19" descr="747ba99b40131a10f2c0a4e23250037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635" y="3978275"/>
            <a:ext cx="1965325" cy="1965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PROBLEM  ·  CHEAP DEMOS, EXPENSIVE TRUTH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909560" y="310896"/>
            <a:ext cx="3657600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3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02 / 08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7680960" y="822960"/>
            <a:ext cx="4023360" cy="23774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0" dirty="0">
                <a:solidFill>
                  <a:srgbClr val="F3DFCE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≈0</a:t>
            </a:r>
            <a:endParaRPr lang="en-US" sz="15000" dirty="0"/>
          </a:p>
        </p:txBody>
      </p:sp>
      <p:sp>
        <p:nvSpPr>
          <p:cNvPr id="5" name="Text 3"/>
          <p:cNvSpPr/>
          <p:nvPr/>
        </p:nvSpPr>
        <p:spPr>
          <a:xfrm>
            <a:off x="548640" y="1554480"/>
            <a:ext cx="9601200" cy="24688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lnSpc>
                <a:spcPts val="7600"/>
              </a:lnSpc>
              <a:buNone/>
            </a:pPr>
            <a:r>
              <a:rPr lang="en-US" sz="50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Demo </a:t>
            </a:r>
            <a:r>
              <a:rPr lang="zh-CN" altLang="en-US" sz="50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生产成本</a:t>
            </a:r>
            <a:r>
              <a:rPr lang="en-US" sz="50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趋近于零，</a:t>
            </a:r>
            <a:endParaRPr lang="en-US" sz="5000" dirty="0"/>
          </a:p>
          <a:p>
            <a:pPr marL="0" indent="0">
              <a:lnSpc>
                <a:spcPts val="7600"/>
              </a:lnSpc>
              <a:buNone/>
            </a:pPr>
            <a:r>
              <a:rPr lang="zh-CN" altLang="en-US" sz="50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需求</a:t>
            </a:r>
            <a:r>
              <a:rPr lang="en-US" sz="50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验证依然贵</a:t>
            </a:r>
            <a:r>
              <a:rPr lang="zh-CN" altLang="en-US" sz="50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且混乱</a:t>
            </a:r>
            <a:r>
              <a:rPr lang="en-US" sz="50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。</a:t>
            </a:r>
            <a:endParaRPr lang="en-US" sz="5000" dirty="0"/>
          </a:p>
        </p:txBody>
      </p:sp>
      <p:sp>
        <p:nvSpPr>
          <p:cNvPr id="6" name="Shape 4"/>
          <p:cNvSpPr/>
          <p:nvPr/>
        </p:nvSpPr>
        <p:spPr>
          <a:xfrm>
            <a:off x="594360" y="4498848"/>
            <a:ext cx="10972800" cy="0"/>
          </a:xfrm>
          <a:prstGeom prst="line">
            <a:avLst/>
          </a:prstGeom>
          <a:noFill/>
          <a:ln w="12700">
            <a:solidFill>
              <a:srgbClr val="E4D6C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94360" y="4700016"/>
            <a:ext cx="3291840" cy="16002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0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Vibe coding 让一个人也能很快做出 Demo——Demo 的</a:t>
            </a:r>
            <a:r>
              <a:rPr lang="en-US" sz="120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生产成本正趋近于零</a:t>
            </a:r>
            <a:r>
              <a:rPr lang="en-US" sz="120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，每天都有成千个 Demo 诞生。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160520" y="4700016"/>
            <a:ext cx="3291840" cy="16002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0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但需求验证仍然</a:t>
            </a:r>
            <a:r>
              <a:rPr lang="en-US" sz="120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贵且混乱</a:t>
            </a:r>
            <a:r>
              <a:rPr lang="en-US" sz="120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：</a:t>
            </a:r>
            <a:r>
              <a:rPr lang="zh-CN" altLang="en-US" sz="120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讲不清楚自己的产品</a:t>
            </a:r>
            <a:r>
              <a:rPr lang="en-US" sz="120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、</a:t>
            </a:r>
            <a:r>
              <a:rPr lang="zh-CN" altLang="en-US" sz="120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没有趁手的</a:t>
            </a:r>
            <a:r>
              <a:rPr lang="zh-CN" altLang="en-US" sz="120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市场宣传物料</a:t>
            </a:r>
            <a:r>
              <a:rPr lang="en-US" sz="120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，真实反馈无从谈起。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7726680" y="4700016"/>
            <a:ext cx="3840480" cy="16002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被骂“自嗨”的 OPC，是在摸黑走，</a:t>
            </a:r>
            <a:r>
              <a:rPr lang="zh-CN" altLang="en-US" sz="125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从产品</a:t>
            </a:r>
            <a:r>
              <a:rPr lang="en-US" altLang="zh-CN" sz="125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demo</a:t>
            </a:r>
            <a:r>
              <a:rPr lang="zh-CN" altLang="en-US" sz="125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到</a:t>
            </a:r>
            <a:r>
              <a:rPr lang="zh-CN" altLang="en-US" sz="125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真实市场</a:t>
            </a:r>
            <a:r>
              <a:rPr lang="en-US" sz="125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。这一步，最需要帮助。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94360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1" name="Shape 9"/>
          <p:cNvSpPr/>
          <p:nvPr/>
        </p:nvSpPr>
        <p:spPr>
          <a:xfrm>
            <a:off x="758952" y="6473952"/>
            <a:ext cx="182880" cy="82296"/>
          </a:xfrm>
          <a:prstGeom prst="rect">
            <a:avLst/>
          </a:prstGeom>
          <a:solidFill>
            <a:srgbClr val="F2661B"/>
          </a:solidFill>
        </p:spPr>
      </p:sp>
      <p:sp>
        <p:nvSpPr>
          <p:cNvPr id="12" name="Shape 10"/>
          <p:cNvSpPr/>
          <p:nvPr/>
        </p:nvSpPr>
        <p:spPr>
          <a:xfrm>
            <a:off x="1024128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3" name="Shape 11"/>
          <p:cNvSpPr/>
          <p:nvPr/>
        </p:nvSpPr>
        <p:spPr>
          <a:xfrm>
            <a:off x="1188720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4" name="Shape 12"/>
          <p:cNvSpPr/>
          <p:nvPr/>
        </p:nvSpPr>
        <p:spPr>
          <a:xfrm>
            <a:off x="1353312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5" name="Shape 13"/>
          <p:cNvSpPr/>
          <p:nvPr/>
        </p:nvSpPr>
        <p:spPr>
          <a:xfrm>
            <a:off x="1517904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6" name="Shape 14"/>
          <p:cNvSpPr/>
          <p:nvPr/>
        </p:nvSpPr>
        <p:spPr>
          <a:xfrm>
            <a:off x="1682496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7" name="Shape 15"/>
          <p:cNvSpPr/>
          <p:nvPr/>
        </p:nvSpPr>
        <p:spPr>
          <a:xfrm>
            <a:off x="1847088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AUDIENCE  ·  PEOPLE WHO WANT TO BE SEEN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909560" y="310896"/>
            <a:ext cx="3657600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3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03 / 08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94360" y="932688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3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FOR  OPC  /  EARLY AI TEAMS</a:t>
            </a:r>
            <a:endParaRPr lang="en-US" sz="1050" dirty="0"/>
          </a:p>
        </p:txBody>
      </p:sp>
      <p:sp>
        <p:nvSpPr>
          <p:cNvPr id="5" name="Text 3"/>
          <p:cNvSpPr/>
          <p:nvPr/>
        </p:nvSpPr>
        <p:spPr>
          <a:xfrm>
            <a:off x="548640" y="1225296"/>
            <a:ext cx="10058400" cy="914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给刚做出 Demo 的</a:t>
            </a:r>
            <a:r>
              <a:rPr lang="en-US" sz="42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Builder。</a:t>
            </a:r>
            <a:endParaRPr lang="en-US" sz="4200" dirty="0"/>
          </a:p>
        </p:txBody>
      </p:sp>
      <p:sp>
        <p:nvSpPr>
          <p:cNvPr id="6" name="Shape 4"/>
          <p:cNvSpPr/>
          <p:nvPr/>
        </p:nvSpPr>
        <p:spPr>
          <a:xfrm>
            <a:off x="6053328" y="2514600"/>
            <a:ext cx="0" cy="3611880"/>
          </a:xfrm>
          <a:prstGeom prst="line">
            <a:avLst/>
          </a:prstGeom>
          <a:noFill/>
          <a:ln w="12700">
            <a:solidFill>
              <a:srgbClr val="E4D6C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94360" y="2487168"/>
            <a:ext cx="566928" cy="274320"/>
          </a:xfrm>
          <a:prstGeom prst="rect">
            <a:avLst/>
          </a:prstGeom>
          <a:solidFill>
            <a:srgbClr val="F7EFE5"/>
          </a:solidFill>
          <a:ln w="17780">
            <a:solidFill>
              <a:srgbClr val="28211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94360" y="2487168"/>
            <a:ext cx="566928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8211A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WHO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1298448" y="2487168"/>
            <a:ext cx="3657600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BUILDER TYPES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594360" y="2944368"/>
            <a:ext cx="5029200" cy="14173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450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黑客松，</a:t>
            </a:r>
            <a:r>
              <a:rPr lang="zh-CN" altLang="en-US" sz="1450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一群有才华</a:t>
            </a:r>
            <a:r>
              <a:rPr lang="en-US" altLang="zh-CN" sz="1450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、</a:t>
            </a:r>
            <a:r>
              <a:rPr lang="zh-CN" altLang="en-US" sz="1450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有</a:t>
            </a:r>
            <a:r>
              <a:rPr lang="en-US" altLang="zh-CN" sz="1450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idea、</a:t>
            </a:r>
            <a:r>
              <a:rPr lang="zh-CN" altLang="en-US" sz="1450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有</a:t>
            </a:r>
            <a:r>
              <a:rPr lang="en-US" altLang="zh-CN" sz="1450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demo</a:t>
            </a:r>
            <a:r>
              <a:rPr lang="zh-CN" altLang="en-US" sz="1450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的开发者们聚集</a:t>
            </a:r>
            <a:r>
              <a:rPr lang="en-US" sz="1450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；</a:t>
            </a:r>
            <a:endParaRPr lang="en-US" sz="1450" dirty="0"/>
          </a:p>
          <a:p>
            <a:pPr marL="0" indent="0">
              <a:lnSpc>
                <a:spcPts val="2900"/>
              </a:lnSpc>
              <a:buNone/>
            </a:pPr>
            <a:r>
              <a:rPr lang="en-US" sz="1450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三天 vibe coding，Demo 已经能跑；</a:t>
            </a:r>
            <a:endParaRPr lang="en-US" sz="1450" dirty="0"/>
          </a:p>
          <a:p>
            <a:pPr marL="0" indent="0">
              <a:lnSpc>
                <a:spcPts val="2900"/>
              </a:lnSpc>
              <a:buNone/>
            </a:pPr>
            <a:r>
              <a:rPr lang="zh-CN" altLang="en-US" sz="1450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但这些都</a:t>
            </a:r>
            <a:r>
              <a:rPr lang="en-US" altLang="zh-CN" sz="2400" i="1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 </a:t>
            </a:r>
            <a:r>
              <a:rPr lang="zh-CN" altLang="en-US" sz="2000" i="1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“在本地”</a:t>
            </a:r>
            <a:r>
              <a:rPr lang="en-US" altLang="zh-CN" sz="2000" i="1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 </a:t>
            </a:r>
            <a:r>
              <a:rPr lang="en-US" sz="1450" i="1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。</a:t>
            </a:r>
            <a:endParaRPr lang="en-US" sz="1450" i="1" dirty="0"/>
          </a:p>
        </p:txBody>
      </p:sp>
      <p:sp>
        <p:nvSpPr>
          <p:cNvPr id="11" name="Text 9"/>
          <p:cNvSpPr/>
          <p:nvPr/>
        </p:nvSpPr>
        <p:spPr>
          <a:xfrm>
            <a:off x="594360" y="4572000"/>
            <a:ext cx="5029200" cy="14630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250" b="1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—  </a:t>
            </a:r>
            <a:r>
              <a:rPr lang="en-US" sz="1250" dirty="0">
                <a:solidFill>
                  <a:srgbClr val="5B4C3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有 idea、有创意</a:t>
            </a:r>
            <a:r>
              <a:rPr lang="zh-CN" altLang="en-US" sz="1250" dirty="0">
                <a:solidFill>
                  <a:srgbClr val="5B4C3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但还不会做产品表达</a:t>
            </a:r>
            <a:r>
              <a:rPr lang="en-US" sz="1250" dirty="0">
                <a:solidFill>
                  <a:srgbClr val="5B4C3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的初级开发者</a:t>
            </a:r>
            <a:endParaRPr lang="en-US" sz="1250" dirty="0"/>
          </a:p>
          <a:p>
            <a:pPr marL="0" indent="0">
              <a:lnSpc>
                <a:spcPts val="2700"/>
              </a:lnSpc>
              <a:buNone/>
            </a:pPr>
            <a:r>
              <a:rPr lang="en-US" sz="1250" b="1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—  </a:t>
            </a:r>
            <a:r>
              <a:rPr lang="en-US" sz="1250" dirty="0">
                <a:solidFill>
                  <a:srgbClr val="5B4C3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独立开发者、OPC、1–3 人 AI 小队</a:t>
            </a:r>
            <a:endParaRPr lang="en-US" sz="1250" dirty="0"/>
          </a:p>
          <a:p>
            <a:pPr marL="0" indent="0">
              <a:lnSpc>
                <a:spcPts val="2700"/>
              </a:lnSpc>
              <a:buNone/>
            </a:pPr>
            <a:r>
              <a:rPr lang="en-US" sz="1250" b="1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—  </a:t>
            </a:r>
            <a:r>
              <a:rPr lang="en-US" sz="1250" dirty="0">
                <a:solidFill>
                  <a:srgbClr val="5B4C3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黑客松、Demo Day </a:t>
            </a:r>
            <a:r>
              <a:rPr lang="zh-CN" altLang="en-US" sz="1250" dirty="0">
                <a:solidFill>
                  <a:srgbClr val="5B4C3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参赛选手</a:t>
            </a:r>
            <a:endParaRPr lang="zh-CN" altLang="en-US" sz="1250" dirty="0">
              <a:solidFill>
                <a:srgbClr val="5B4C3B"/>
              </a:solidFill>
              <a:latin typeface="Arial" panose="020B0604020202090204" pitchFamily="34" charset="0"/>
              <a:ea typeface="Arial" panose="020B0604020202090204" pitchFamily="34" charset="-122"/>
              <a:cs typeface="Arial" panose="020B0604020202090204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492240" y="2487168"/>
            <a:ext cx="502920" cy="274320"/>
          </a:xfrm>
          <a:prstGeom prst="rect">
            <a:avLst/>
          </a:prstGeom>
          <a:solidFill>
            <a:srgbClr val="F7EFE5"/>
          </a:solidFill>
          <a:ln w="17780">
            <a:solidFill>
              <a:srgbClr val="F2661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492240" y="2487168"/>
            <a:ext cx="502920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2661B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JOB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7132320" y="2487168"/>
            <a:ext cx="4114800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FIRST LAUNCH ASSET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6492240" y="2926080"/>
            <a:ext cx="5029200" cy="5486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让 Demo 被看到、被</a:t>
            </a:r>
            <a:r>
              <a:rPr lang="zh-CN" altLang="en-US" sz="2400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看</a:t>
            </a:r>
            <a:r>
              <a:rPr lang="en-US" sz="2400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懂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6492240" y="3584448"/>
            <a:ext cx="4892040" cy="914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250" dirty="0">
                <a:solidFill>
                  <a:srgbClr val="3E3327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DemoCast 帮他们把产品 Demo 变成第一条能发出去的宣发视频——价值主张、真实 UI、CTA 在同一条片里。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6492240" y="4709160"/>
            <a:ext cx="4937760" cy="10972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250" b="1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—  </a:t>
            </a:r>
            <a:r>
              <a:rPr lang="en-US" sz="1250" dirty="0">
                <a:solidFill>
                  <a:srgbClr val="5B4C3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朋友圈、</a:t>
            </a:r>
            <a:r>
              <a:rPr lang="zh-CN" altLang="en-US" sz="1250" dirty="0">
                <a:solidFill>
                  <a:srgbClr val="5B4C3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自媒体</a:t>
            </a:r>
            <a:r>
              <a:rPr lang="en-US" altLang="zh-CN" sz="1250" dirty="0">
                <a:solidFill>
                  <a:srgbClr val="5B4C3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、</a:t>
            </a:r>
            <a:r>
              <a:rPr lang="en-US" sz="1250" dirty="0">
                <a:solidFill>
                  <a:srgbClr val="5B4C3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目标社群、Demo Day 直接发</a:t>
            </a:r>
            <a:r>
              <a:rPr lang="zh-CN" altLang="en-US" sz="1250" dirty="0">
                <a:solidFill>
                  <a:srgbClr val="5B4C3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布</a:t>
            </a:r>
            <a:endParaRPr lang="en-US" sz="1250" dirty="0"/>
          </a:p>
          <a:p>
            <a:pPr marL="0" indent="0">
              <a:lnSpc>
                <a:spcPts val="2700"/>
              </a:lnSpc>
              <a:buNone/>
            </a:pPr>
            <a:r>
              <a:rPr lang="en-US" sz="1250" b="1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—  </a:t>
            </a:r>
            <a:r>
              <a:rPr lang="en-US" sz="1250" dirty="0">
                <a:solidFill>
                  <a:srgbClr val="5B4C3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让创意自己筛选出第一批真实反馈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594360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19" name="Shape 17"/>
          <p:cNvSpPr/>
          <p:nvPr/>
        </p:nvSpPr>
        <p:spPr>
          <a:xfrm>
            <a:off x="758952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20" name="Shape 18"/>
          <p:cNvSpPr/>
          <p:nvPr/>
        </p:nvSpPr>
        <p:spPr>
          <a:xfrm>
            <a:off x="923544" y="6473952"/>
            <a:ext cx="182880" cy="82296"/>
          </a:xfrm>
          <a:prstGeom prst="rect">
            <a:avLst/>
          </a:prstGeom>
          <a:solidFill>
            <a:srgbClr val="F2661B"/>
          </a:solidFill>
        </p:spPr>
      </p:sp>
      <p:sp>
        <p:nvSpPr>
          <p:cNvPr id="21" name="Shape 19"/>
          <p:cNvSpPr/>
          <p:nvPr/>
        </p:nvSpPr>
        <p:spPr>
          <a:xfrm>
            <a:off x="1188720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22" name="Shape 20"/>
          <p:cNvSpPr/>
          <p:nvPr/>
        </p:nvSpPr>
        <p:spPr>
          <a:xfrm>
            <a:off x="1353312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23" name="Shape 21"/>
          <p:cNvSpPr/>
          <p:nvPr/>
        </p:nvSpPr>
        <p:spPr>
          <a:xfrm>
            <a:off x="1517904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24" name="Shape 22"/>
          <p:cNvSpPr/>
          <p:nvPr/>
        </p:nvSpPr>
        <p:spPr>
          <a:xfrm>
            <a:off x="1682496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25" name="Shape 23"/>
          <p:cNvSpPr/>
          <p:nvPr/>
        </p:nvSpPr>
        <p:spPr>
          <a:xfrm>
            <a:off x="1847088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10896"/>
            <a:ext cx="8229600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URGENCY  ·  HEAR THE MARKET, EARLY &amp; OFTEN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7909560" y="310896"/>
            <a:ext cx="3657600" cy="2926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3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04 / 08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960120"/>
            <a:ext cx="11155680" cy="8686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altLang="zh-CN" sz="40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DemoCast：</a:t>
            </a:r>
            <a:r>
              <a:rPr lang="zh-CN" altLang="en-US" sz="40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把</a:t>
            </a:r>
            <a:r>
              <a:rPr lang="zh-CN" altLang="en-US" sz="40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摸黑验证</a:t>
            </a:r>
            <a:r>
              <a:rPr lang="en-US" altLang="zh-CN" sz="40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，</a:t>
            </a:r>
            <a:r>
              <a:rPr lang="zh-CN" altLang="en-US" sz="40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变成无摩擦标准流程</a:t>
            </a:r>
            <a:r>
              <a:rPr lang="en-US" sz="4000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。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594360" y="1938528"/>
            <a:ext cx="10972800" cy="7772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35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真实</a:t>
            </a:r>
            <a:r>
              <a:rPr lang="zh-CN" altLang="en-US" sz="135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市场</a:t>
            </a:r>
            <a:r>
              <a:rPr lang="en-US" sz="135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反馈决定demo</a:t>
            </a:r>
            <a:r>
              <a:rPr lang="zh-CN" altLang="en-US" sz="135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是</a:t>
            </a:r>
            <a:r>
              <a:rPr lang="en-US" sz="135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继续还是转向</a:t>
            </a:r>
            <a:r>
              <a:rPr lang="en-US" sz="135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。早听、多听市场“真话”，比把产品闷头做漂亮更重要</a:t>
            </a:r>
            <a:endParaRPr lang="en-US" sz="1350" dirty="0">
              <a:solidFill>
                <a:srgbClr val="4A3E30"/>
              </a:solidFill>
              <a:latin typeface="Arial" panose="020B0604020202090204" pitchFamily="34" charset="0"/>
              <a:ea typeface="Arial" panose="020B0604020202090204" pitchFamily="34" charset="-122"/>
              <a:cs typeface="Arial" panose="020B0604020202090204" pitchFamily="34" charset="-120"/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n-US" sz="1350" dirty="0">
                <a:solidFill>
                  <a:srgbClr val="4A3E30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——</a:t>
            </a:r>
            <a:r>
              <a:rPr lang="en-US" sz="1350" b="1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DemoCast 把「讲清楚 + 发出去」变成一个标准化流程。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94360" y="4434840"/>
            <a:ext cx="10972800" cy="0"/>
          </a:xfrm>
          <a:prstGeom prst="line">
            <a:avLst/>
          </a:prstGeom>
          <a:noFill/>
          <a:ln w="20320">
            <a:solidFill>
              <a:srgbClr val="CDBBA1"/>
            </a:solidFill>
            <a:prstDash val="dash"/>
          </a:ln>
        </p:spPr>
      </p:sp>
      <p:sp>
        <p:nvSpPr>
          <p:cNvPr id="7" name="Shape 5"/>
          <p:cNvSpPr/>
          <p:nvPr/>
        </p:nvSpPr>
        <p:spPr>
          <a:xfrm>
            <a:off x="1641348" y="4384548"/>
            <a:ext cx="100584" cy="100584"/>
          </a:xfrm>
          <a:prstGeom prst="ellipse">
            <a:avLst/>
          </a:prstGeom>
          <a:solidFill>
            <a:srgbClr val="28211A"/>
          </a:solidFill>
        </p:spPr>
      </p:sp>
      <p:sp>
        <p:nvSpPr>
          <p:cNvPr id="8" name="Text 6"/>
          <p:cNvSpPr/>
          <p:nvPr/>
        </p:nvSpPr>
        <p:spPr>
          <a:xfrm>
            <a:off x="640080" y="2953512"/>
            <a:ext cx="2103120" cy="23774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kern="0" spc="2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01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640080" y="3200400"/>
            <a:ext cx="2103120" cy="3108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上传素材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640080" y="3538728"/>
            <a:ext cx="2103120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5A46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Demo、URL、截图、一句话介绍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3854196" y="4384548"/>
            <a:ext cx="100584" cy="100584"/>
          </a:xfrm>
          <a:prstGeom prst="ellipse">
            <a:avLst/>
          </a:prstGeom>
          <a:solidFill>
            <a:srgbClr val="28211A"/>
          </a:solidFill>
        </p:spPr>
      </p:sp>
      <p:sp>
        <p:nvSpPr>
          <p:cNvPr id="12" name="Text 10"/>
          <p:cNvSpPr/>
          <p:nvPr/>
        </p:nvSpPr>
        <p:spPr>
          <a:xfrm>
            <a:off x="2852928" y="4636008"/>
            <a:ext cx="2103120" cy="23774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kern="0" spc="2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02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2852928" y="4882896"/>
            <a:ext cx="2103120" cy="3108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确认表达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2852928" y="5221224"/>
            <a:ext cx="2103120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5A46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讲给谁、讲什么、看完做什么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6067044" y="4384548"/>
            <a:ext cx="100584" cy="100584"/>
          </a:xfrm>
          <a:prstGeom prst="ellipse">
            <a:avLst/>
          </a:prstGeom>
          <a:solidFill>
            <a:srgbClr val="28211A"/>
          </a:solidFill>
        </p:spPr>
      </p:sp>
      <p:sp>
        <p:nvSpPr>
          <p:cNvPr id="16" name="Text 14"/>
          <p:cNvSpPr/>
          <p:nvPr/>
        </p:nvSpPr>
        <p:spPr>
          <a:xfrm>
            <a:off x="5065776" y="2953512"/>
            <a:ext cx="2103120" cy="23774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kern="0" spc="2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03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5065776" y="3200400"/>
            <a:ext cx="2103120" cy="3108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生成分镜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5065776" y="3538728"/>
            <a:ext cx="2103120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5A46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品牌、价值、CTA 形成镜头节奏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8279892" y="4384548"/>
            <a:ext cx="100584" cy="100584"/>
          </a:xfrm>
          <a:prstGeom prst="ellipse">
            <a:avLst/>
          </a:prstGeom>
          <a:solidFill>
            <a:srgbClr val="28211A"/>
          </a:solidFill>
        </p:spPr>
      </p:sp>
      <p:sp>
        <p:nvSpPr>
          <p:cNvPr id="20" name="Text 18"/>
          <p:cNvSpPr/>
          <p:nvPr/>
        </p:nvSpPr>
        <p:spPr>
          <a:xfrm>
            <a:off x="7278624" y="4636008"/>
            <a:ext cx="2103120" cy="23774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kern="0" spc="200" dirty="0">
                <a:solidFill>
                  <a:srgbClr val="8E7B67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04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7278624" y="4882896"/>
            <a:ext cx="2103120" cy="3108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渲染成片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7278624" y="5221224"/>
            <a:ext cx="2103120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5A46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动态视觉把真实 UI 讲清楚</a:t>
            </a:r>
            <a:endParaRPr lang="en-US" sz="1050" dirty="0"/>
          </a:p>
        </p:txBody>
      </p:sp>
      <p:sp>
        <p:nvSpPr>
          <p:cNvPr id="23" name="Shape 21"/>
          <p:cNvSpPr/>
          <p:nvPr/>
        </p:nvSpPr>
        <p:spPr>
          <a:xfrm>
            <a:off x="10492740" y="4384548"/>
            <a:ext cx="100584" cy="100584"/>
          </a:xfrm>
          <a:prstGeom prst="ellipse">
            <a:avLst/>
          </a:prstGeom>
          <a:solidFill>
            <a:srgbClr val="F2661B"/>
          </a:solidFill>
        </p:spPr>
      </p:sp>
      <p:sp>
        <p:nvSpPr>
          <p:cNvPr id="24" name="Text 22"/>
          <p:cNvSpPr/>
          <p:nvPr/>
        </p:nvSpPr>
        <p:spPr>
          <a:xfrm>
            <a:off x="9491472" y="2953512"/>
            <a:ext cx="2103120" cy="23774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kern="0" spc="200" dirty="0">
                <a:solidFill>
                  <a:srgbClr val="F2661B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05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9491472" y="3200400"/>
            <a:ext cx="2103120" cy="3108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立刻发布、</a:t>
            </a:r>
            <a:r>
              <a:rPr lang="zh-CN" altLang="en-US" sz="1500" b="1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获</a:t>
            </a:r>
            <a:r>
              <a:rPr lang="zh-CN" altLang="en-US" sz="1500" b="1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真反馈</a:t>
            </a:r>
            <a:endParaRPr lang="zh-CN" altLang="en-US" sz="1500" b="1" dirty="0">
              <a:solidFill>
                <a:srgbClr val="F2661B"/>
              </a:solidFill>
              <a:latin typeface="Arial" panose="020B0604020202090204" pitchFamily="34" charset="0"/>
              <a:ea typeface="Arial" panose="020B0604020202090204" pitchFamily="34" charset="-122"/>
              <a:cs typeface="Arial" panose="020B0604020202090204" pitchFamily="34" charset="-12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9491472" y="3538728"/>
            <a:ext cx="2103120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5A46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</a:rPr>
              <a:t>MP4 + 发布文案 + CTA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7452360" y="6473952"/>
            <a:ext cx="4114800" cy="25603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kern="0" spc="300" dirty="0">
                <a:solidFill>
                  <a:srgbClr val="B7A78F"/>
                </a:solidFill>
                <a:latin typeface="Courier New" panose="02070409020205090404" pitchFamily="34" charset="0"/>
                <a:ea typeface="Courier New" panose="02070409020205090404" pitchFamily="34" charset="-122"/>
                <a:cs typeface="Courier New" panose="02070409020205090404" pitchFamily="34" charset="-120"/>
              </a:rPr>
              <a:t>STANDARDIZED BROADCAST FLOW</a:t>
            </a:r>
            <a:endParaRPr lang="en-US" sz="950" dirty="0"/>
          </a:p>
        </p:txBody>
      </p:sp>
      <p:sp>
        <p:nvSpPr>
          <p:cNvPr id="28" name="Shape 26"/>
          <p:cNvSpPr/>
          <p:nvPr/>
        </p:nvSpPr>
        <p:spPr>
          <a:xfrm>
            <a:off x="594360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29" name="Shape 27"/>
          <p:cNvSpPr/>
          <p:nvPr/>
        </p:nvSpPr>
        <p:spPr>
          <a:xfrm>
            <a:off x="758952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30" name="Shape 28"/>
          <p:cNvSpPr/>
          <p:nvPr/>
        </p:nvSpPr>
        <p:spPr>
          <a:xfrm>
            <a:off x="923544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31" name="Shape 29"/>
          <p:cNvSpPr/>
          <p:nvPr/>
        </p:nvSpPr>
        <p:spPr>
          <a:xfrm>
            <a:off x="1088136" y="6473952"/>
            <a:ext cx="182880" cy="82296"/>
          </a:xfrm>
          <a:prstGeom prst="rect">
            <a:avLst/>
          </a:prstGeom>
          <a:solidFill>
            <a:srgbClr val="F2661B"/>
          </a:solidFill>
        </p:spPr>
      </p:sp>
      <p:sp>
        <p:nvSpPr>
          <p:cNvPr id="32" name="Shape 30"/>
          <p:cNvSpPr/>
          <p:nvPr/>
        </p:nvSpPr>
        <p:spPr>
          <a:xfrm>
            <a:off x="1353312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33" name="Shape 31"/>
          <p:cNvSpPr/>
          <p:nvPr/>
        </p:nvSpPr>
        <p:spPr>
          <a:xfrm>
            <a:off x="1517904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34" name="Shape 32"/>
          <p:cNvSpPr/>
          <p:nvPr/>
        </p:nvSpPr>
        <p:spPr>
          <a:xfrm>
            <a:off x="1682496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  <p:sp>
        <p:nvSpPr>
          <p:cNvPr id="35" name="Shape 33"/>
          <p:cNvSpPr/>
          <p:nvPr/>
        </p:nvSpPr>
        <p:spPr>
          <a:xfrm>
            <a:off x="1847088" y="6473952"/>
            <a:ext cx="82296" cy="82296"/>
          </a:xfrm>
          <a:prstGeom prst="rect">
            <a:avLst/>
          </a:prstGeom>
          <a:solidFill>
            <a:srgbClr val="CDBEA8"/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68470" y="562927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1600" b="1" dirty="0">
                <a:solidFill>
                  <a:srgbClr val="28211A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  <a:sym typeface="+mn-ea"/>
              </a:rPr>
              <a:t>我们不是视频工具，</a:t>
            </a:r>
            <a:r>
              <a:rPr lang="en-US" sz="1600" b="1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  <a:sym typeface="+mn-ea"/>
              </a:rPr>
              <a:t>是你</a:t>
            </a:r>
            <a:r>
              <a:rPr lang="zh-CN" altLang="en-US" sz="1600" b="1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  <a:sym typeface="+mn-ea"/>
              </a:rPr>
              <a:t>早期</a:t>
            </a:r>
            <a:r>
              <a:rPr lang="en-US" sz="1600" b="1" dirty="0">
                <a:solidFill>
                  <a:srgbClr val="F2661B"/>
                </a:solidFill>
                <a:latin typeface="Arial" panose="020B0604020202090204" pitchFamily="34" charset="0"/>
                <a:ea typeface="Arial" panose="020B0604020202090204" pitchFamily="34" charset="-122"/>
                <a:cs typeface="Arial" panose="020B0604020202090204" pitchFamily="34" charset="-120"/>
                <a:sym typeface="+mn-ea"/>
              </a:rPr>
              <a:t>需求验证的第一步。</a:t>
            </a:r>
            <a:endParaRPr lang="en-US" altLang="en-US" sz="1600" b="1" dirty="0">
              <a:solidFill>
                <a:srgbClr val="F2661B"/>
              </a:solidFill>
              <a:latin typeface="Arial" panose="020B0604020202090204" pitchFamily="34" charset="0"/>
              <a:ea typeface="Arial" panose="020B0604020202090204" pitchFamily="34" charset="-122"/>
              <a:cs typeface="Arial" panose="020B060402020209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c618a607ffff7cd0916a9947208971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825" y="0"/>
            <a:ext cx="101663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WPS 表格</Application>
  <PresentationFormat>On-screen Show (16:9)</PresentationFormat>
  <Paragraphs>103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Courier New</vt:lpstr>
      <vt:lpstr>Courier New</vt:lpstr>
      <vt:lpstr>Courier New</vt:lpstr>
      <vt:lpstr>Arial</vt:lpstr>
      <vt:lpstr>Arial</vt:lpstr>
      <vt:lpstr>宋体</vt:lpstr>
      <vt:lpstr>宋体-简</vt:lpstr>
      <vt:lpstr>Calibri</vt:lpstr>
      <vt:lpstr>Helvetica Neue</vt:lpstr>
      <vt:lpstr>微软雅黑</vt:lpstr>
      <vt:lpstr>汉仪旗黑</vt:lpstr>
      <vt:lpstr>Arial Unicode MS</vt:lpstr>
      <vt:lpstr>等线</vt:lpstr>
      <vt:lpstr>苹方-简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DemoCast · 你的 Demo，将为你带来千万用户</dc:title>
  <dc:creator>DemoCast</dc:creator>
  <dc:subject>PptxGenJS Presentation</dc:subject>
  <cp:lastModifiedBy>Arcadia Zhai</cp:lastModifiedBy>
  <cp:revision>12</cp:revision>
  <dcterms:created xsi:type="dcterms:W3CDTF">2026-07-08T09:45:09Z</dcterms:created>
  <dcterms:modified xsi:type="dcterms:W3CDTF">2026-07-08T09:45:09Z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2052-12.1.25897.25897</vt:lpwstr>
  </property>
  <property fmtid="{D5CDD505-2E9C-101B-9397-08002B2CF9AE}" pid="3" name="ICV">
    <vt:lpwstr>E3656F0B300E7F45761B4E6A2D2F9C32_43</vt:lpwstr>
  </property>
</Properties>
</file>