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notesMasterIdLst>
    <p:notesMasterId r:id="rId2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F2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502920"/>
            <a:ext cx="11277295" cy="7315"/>
          </a:xfrm>
          <a:prstGeom prst="rect">
            <a:avLst/>
          </a:prstGeom>
          <a:solidFill>
            <a:srgbClr val="0B0B0B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6355080"/>
            <a:ext cx="11277295" cy="4572"/>
          </a:xfrm>
          <a:prstGeom prst="rect">
            <a:avLst/>
          </a:prstGeom>
          <a:solidFill>
            <a:srgbClr val="E4DFD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828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BanyanWorks — 榕树工坊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248095" y="1828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4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路演资料 · 2026 · 机密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57200" y="1554480"/>
            <a:ext cx="11277295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800" b="1" spc="-400" kern="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为 Vibe Coder 而生</a:t>
            </a:r>
            <a:endParaRPr lang="en-US" sz="10800" dirty="0"/>
          </a:p>
        </p:txBody>
      </p:sp>
      <p:sp>
        <p:nvSpPr>
          <p:cNvPr id="7" name="Shape 5"/>
          <p:cNvSpPr/>
          <p:nvPr/>
        </p:nvSpPr>
        <p:spPr>
          <a:xfrm>
            <a:off x="457200" y="3474720"/>
            <a:ext cx="1463040" cy="45720"/>
          </a:xfrm>
          <a:prstGeom prst="rect">
            <a:avLst/>
          </a:prstGeom>
          <a:solidFill>
            <a:srgbClr val="E63A1F"/>
          </a:solidFill>
          <a:ln/>
        </p:spPr>
      </p:sp>
      <p:sp>
        <p:nvSpPr>
          <p:cNvPr id="8" name="Text 6"/>
          <p:cNvSpPr/>
          <p:nvPr/>
        </p:nvSpPr>
        <p:spPr>
          <a:xfrm>
            <a:off x="457200" y="3611880"/>
            <a:ext cx="11277295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spc="-100" kern="0" dirty="0">
                <a:solidFill>
                  <a:srgbClr val="3A3A3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一个项目，一份资产。做完这单，赢下下单。</a:t>
            </a:r>
            <a:endParaRPr lang="en-US" sz="3400" dirty="0"/>
          </a:p>
        </p:txBody>
      </p:sp>
      <p:sp>
        <p:nvSpPr>
          <p:cNvPr id="9" name="Text 7"/>
          <p:cNvSpPr/>
          <p:nvPr/>
        </p:nvSpPr>
        <p:spPr>
          <a:xfrm>
            <a:off x="457200" y="48463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AI 独立开发者的 · 接单 · 交付 · 复利 系统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9997135" y="4572000"/>
            <a:ext cx="1463040" cy="457200"/>
          </a:xfrm>
          <a:prstGeom prst="rect">
            <a:avLst/>
          </a:prstGeom>
          <a:solidFill>
            <a:srgbClr val="F5F2EA"/>
          </a:solidFill>
          <a:ln w="25400">
            <a:solidFill>
              <a:srgbClr val="E63A1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9997135" y="4572000"/>
            <a:ext cx="1463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spc="400" kern="0" dirty="0">
                <a:solidFill>
                  <a:srgbClr val="E63A1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工匠·复利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457200" y="6446520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banyan-works.com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9448495" y="6446520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3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封面 · 00 / 18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2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502920"/>
            <a:ext cx="11277295" cy="7315"/>
          </a:xfrm>
          <a:prstGeom prst="rect">
            <a:avLst/>
          </a:prstGeom>
          <a:solidFill>
            <a:srgbClr val="0B0B0B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6355080"/>
            <a:ext cx="11277295" cy="4572"/>
          </a:xfrm>
          <a:prstGeom prst="rect">
            <a:avLst/>
          </a:prstGeom>
          <a:solidFill>
            <a:srgbClr val="E4DFD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828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BanyanWorks — 榕树工坊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248095" y="1828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4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路演资料 · 2026 · 机密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57200" y="658368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E63A1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06 · 产品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448495" y="6446520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3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09 / 18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57200" y="6446520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3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banyan-works.com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57200" y="100584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杀手锏 · SIGNAL LEDGER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57200" y="1463040"/>
            <a:ext cx="11185855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600" b="1" spc="-200" kern="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每天 6–12 条 —— 只挑值得做的。</a:t>
            </a:r>
            <a:endParaRPr lang="en-US" sz="4600" dirty="0"/>
          </a:p>
        </p:txBody>
      </p:sp>
      <p:sp>
        <p:nvSpPr>
          <p:cNvPr id="11" name="Shape 9"/>
          <p:cNvSpPr/>
          <p:nvPr/>
        </p:nvSpPr>
        <p:spPr>
          <a:xfrm>
            <a:off x="457200" y="3108960"/>
            <a:ext cx="11277295" cy="27432"/>
          </a:xfrm>
          <a:prstGeom prst="rect">
            <a:avLst/>
          </a:prstGeom>
          <a:solidFill>
            <a:srgbClr val="0B0B0B"/>
          </a:solidFill>
          <a:ln/>
        </p:spPr>
      </p:sp>
      <p:sp>
        <p:nvSpPr>
          <p:cNvPr id="12" name="Text 10"/>
          <p:cNvSpPr/>
          <p:nvPr/>
        </p:nvSpPr>
        <p:spPr>
          <a:xfrm>
            <a:off x="457200" y="3200400"/>
            <a:ext cx="3108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机会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566160" y="3200400"/>
            <a:ext cx="1463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行业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5029200" y="3200400"/>
            <a:ext cx="1463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预算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6492240" y="3200400"/>
            <a:ext cx="1280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工期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7772400" y="3200400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Fit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8869680" y="320040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风险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10241280" y="3200400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上行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57200" y="3685032"/>
            <a:ext cx="3108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零售 SaaS · AI 商品客服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3566160" y="3685032"/>
            <a:ext cx="1463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2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零售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5029200" y="3685032"/>
            <a:ext cx="1463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2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$30k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6492240" y="3685032"/>
            <a:ext cx="1280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2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8 周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7772400" y="3685032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63A1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78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8869680" y="3685032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2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评估缺失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10241280" y="3685032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2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续约 ×3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457200" y="4041648"/>
            <a:ext cx="11277295" cy="4572"/>
          </a:xfrm>
          <a:prstGeom prst="rect">
            <a:avLst/>
          </a:prstGeom>
          <a:solidFill>
            <a:srgbClr val="E4DFD3"/>
          </a:solidFill>
          <a:ln/>
        </p:spPr>
      </p:sp>
      <p:sp>
        <p:nvSpPr>
          <p:cNvPr id="27" name="Shape 25"/>
          <p:cNvSpPr/>
          <p:nvPr/>
        </p:nvSpPr>
        <p:spPr>
          <a:xfrm>
            <a:off x="457200" y="4069080"/>
            <a:ext cx="11277295" cy="438912"/>
          </a:xfrm>
          <a:prstGeom prst="rect">
            <a:avLst/>
          </a:prstGeom>
          <a:solidFill>
            <a:srgbClr val="FAF8F3"/>
          </a:solidFill>
          <a:ln/>
        </p:spPr>
      </p:sp>
      <p:sp>
        <p:nvSpPr>
          <p:cNvPr id="28" name="Text 26"/>
          <p:cNvSpPr/>
          <p:nvPr/>
        </p:nvSpPr>
        <p:spPr>
          <a:xfrm>
            <a:off x="457200" y="4142232"/>
            <a:ext cx="3108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法务 · 合同抽取代理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3566160" y="4142232"/>
            <a:ext cx="1463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2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法务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029200" y="4142232"/>
            <a:ext cx="1463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2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$45k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6492240" y="4142232"/>
            <a:ext cx="1280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2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10 周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7772400" y="4142232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63A1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72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8869680" y="4142232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2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合规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10241280" y="4142232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2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行业模版</a:t>
            </a:r>
            <a:endParaRPr lang="en-US" sz="1200" dirty="0"/>
          </a:p>
        </p:txBody>
      </p:sp>
      <p:sp>
        <p:nvSpPr>
          <p:cNvPr id="35" name="Shape 33"/>
          <p:cNvSpPr/>
          <p:nvPr/>
        </p:nvSpPr>
        <p:spPr>
          <a:xfrm>
            <a:off x="457200" y="4498848"/>
            <a:ext cx="11277295" cy="4572"/>
          </a:xfrm>
          <a:prstGeom prst="rect">
            <a:avLst/>
          </a:prstGeom>
          <a:solidFill>
            <a:srgbClr val="E4DFD3"/>
          </a:solidFill>
          <a:ln/>
        </p:spPr>
      </p:sp>
      <p:sp>
        <p:nvSpPr>
          <p:cNvPr id="36" name="Text 34"/>
          <p:cNvSpPr/>
          <p:nvPr/>
        </p:nvSpPr>
        <p:spPr>
          <a:xfrm>
            <a:off x="457200" y="4599432"/>
            <a:ext cx="3108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物流 · 单量预测面板</a:t>
            </a:r>
            <a:endParaRPr lang="en-US" sz="1400" dirty="0"/>
          </a:p>
        </p:txBody>
      </p:sp>
      <p:sp>
        <p:nvSpPr>
          <p:cNvPr id="37" name="Text 35"/>
          <p:cNvSpPr/>
          <p:nvPr/>
        </p:nvSpPr>
        <p:spPr>
          <a:xfrm>
            <a:off x="3566160" y="4599432"/>
            <a:ext cx="1463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2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物流</a:t>
            </a:r>
            <a:endParaRPr lang="en-US" sz="1200" dirty="0"/>
          </a:p>
        </p:txBody>
      </p:sp>
      <p:sp>
        <p:nvSpPr>
          <p:cNvPr id="38" name="Text 36"/>
          <p:cNvSpPr/>
          <p:nvPr/>
        </p:nvSpPr>
        <p:spPr>
          <a:xfrm>
            <a:off x="5029200" y="4599432"/>
            <a:ext cx="1463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2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$22k</a:t>
            </a:r>
            <a:endParaRPr lang="en-US" sz="1200" dirty="0"/>
          </a:p>
        </p:txBody>
      </p:sp>
      <p:sp>
        <p:nvSpPr>
          <p:cNvPr id="39" name="Text 37"/>
          <p:cNvSpPr/>
          <p:nvPr/>
        </p:nvSpPr>
        <p:spPr>
          <a:xfrm>
            <a:off x="6492240" y="4599432"/>
            <a:ext cx="1280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2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6 周</a:t>
            </a:r>
            <a:endParaRPr lang="en-US" sz="1200" dirty="0"/>
          </a:p>
        </p:txBody>
      </p:sp>
      <p:sp>
        <p:nvSpPr>
          <p:cNvPr id="40" name="Text 38"/>
          <p:cNvSpPr/>
          <p:nvPr/>
        </p:nvSpPr>
        <p:spPr>
          <a:xfrm>
            <a:off x="7772400" y="4599432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68</a:t>
            </a:r>
            <a:endParaRPr lang="en-US" sz="1200" dirty="0"/>
          </a:p>
        </p:txBody>
      </p:sp>
      <p:sp>
        <p:nvSpPr>
          <p:cNvPr id="41" name="Text 39"/>
          <p:cNvSpPr/>
          <p:nvPr/>
        </p:nvSpPr>
        <p:spPr>
          <a:xfrm>
            <a:off x="8869680" y="4599432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2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数据脏</a:t>
            </a:r>
            <a:endParaRPr lang="en-US" sz="1200" dirty="0"/>
          </a:p>
        </p:txBody>
      </p:sp>
      <p:sp>
        <p:nvSpPr>
          <p:cNvPr id="42" name="Text 40"/>
          <p:cNvSpPr/>
          <p:nvPr/>
        </p:nvSpPr>
        <p:spPr>
          <a:xfrm>
            <a:off x="10241280" y="4599432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2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长约可能</a:t>
            </a:r>
            <a:endParaRPr lang="en-US" sz="1200" dirty="0"/>
          </a:p>
        </p:txBody>
      </p:sp>
      <p:sp>
        <p:nvSpPr>
          <p:cNvPr id="43" name="Shape 41"/>
          <p:cNvSpPr/>
          <p:nvPr/>
        </p:nvSpPr>
        <p:spPr>
          <a:xfrm>
            <a:off x="457200" y="4956048"/>
            <a:ext cx="11277295" cy="4572"/>
          </a:xfrm>
          <a:prstGeom prst="rect">
            <a:avLst/>
          </a:prstGeom>
          <a:solidFill>
            <a:srgbClr val="E4DFD3"/>
          </a:solidFill>
          <a:ln/>
        </p:spPr>
      </p:sp>
      <p:sp>
        <p:nvSpPr>
          <p:cNvPr id="44" name="Shape 42"/>
          <p:cNvSpPr/>
          <p:nvPr/>
        </p:nvSpPr>
        <p:spPr>
          <a:xfrm>
            <a:off x="457200" y="4983480"/>
            <a:ext cx="11277295" cy="438912"/>
          </a:xfrm>
          <a:prstGeom prst="rect">
            <a:avLst/>
          </a:prstGeom>
          <a:solidFill>
            <a:srgbClr val="FAF8F3"/>
          </a:solidFill>
          <a:ln/>
        </p:spPr>
      </p:sp>
      <p:sp>
        <p:nvSpPr>
          <p:cNvPr id="45" name="Text 43"/>
          <p:cNvSpPr/>
          <p:nvPr/>
        </p:nvSpPr>
        <p:spPr>
          <a:xfrm>
            <a:off x="457200" y="5056632"/>
            <a:ext cx="3108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医美 · 门店 chatbot</a:t>
            </a:r>
            <a:endParaRPr lang="en-US" sz="1400" dirty="0"/>
          </a:p>
        </p:txBody>
      </p:sp>
      <p:sp>
        <p:nvSpPr>
          <p:cNvPr id="46" name="Text 44"/>
          <p:cNvSpPr/>
          <p:nvPr/>
        </p:nvSpPr>
        <p:spPr>
          <a:xfrm>
            <a:off x="3566160" y="5056632"/>
            <a:ext cx="1463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2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医美</a:t>
            </a:r>
            <a:endParaRPr lang="en-US" sz="1200" dirty="0"/>
          </a:p>
        </p:txBody>
      </p:sp>
      <p:sp>
        <p:nvSpPr>
          <p:cNvPr id="47" name="Text 45"/>
          <p:cNvSpPr/>
          <p:nvPr/>
        </p:nvSpPr>
        <p:spPr>
          <a:xfrm>
            <a:off x="5029200" y="5056632"/>
            <a:ext cx="1463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2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$8k</a:t>
            </a:r>
            <a:endParaRPr lang="en-US" sz="1200" dirty="0"/>
          </a:p>
        </p:txBody>
      </p:sp>
      <p:sp>
        <p:nvSpPr>
          <p:cNvPr id="48" name="Text 46"/>
          <p:cNvSpPr/>
          <p:nvPr/>
        </p:nvSpPr>
        <p:spPr>
          <a:xfrm>
            <a:off x="6492240" y="5056632"/>
            <a:ext cx="1280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2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3 周</a:t>
            </a:r>
            <a:endParaRPr lang="en-US" sz="1200" dirty="0"/>
          </a:p>
        </p:txBody>
      </p:sp>
      <p:sp>
        <p:nvSpPr>
          <p:cNvPr id="49" name="Text 47"/>
          <p:cNvSpPr/>
          <p:nvPr/>
        </p:nvSpPr>
        <p:spPr>
          <a:xfrm>
            <a:off x="7772400" y="5056632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8A857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42</a:t>
            </a:r>
            <a:endParaRPr lang="en-US" sz="1200" dirty="0"/>
          </a:p>
        </p:txBody>
      </p:sp>
      <p:sp>
        <p:nvSpPr>
          <p:cNvPr id="50" name="Text 48"/>
          <p:cNvSpPr/>
          <p:nvPr/>
        </p:nvSpPr>
        <p:spPr>
          <a:xfrm>
            <a:off x="8869680" y="5056632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2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预算薄</a:t>
            </a:r>
            <a:endParaRPr lang="en-US" sz="1200" dirty="0"/>
          </a:p>
        </p:txBody>
      </p:sp>
      <p:sp>
        <p:nvSpPr>
          <p:cNvPr id="51" name="Text 49"/>
          <p:cNvSpPr/>
          <p:nvPr/>
        </p:nvSpPr>
        <p:spPr>
          <a:xfrm>
            <a:off x="10241280" y="5056632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2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低</a:t>
            </a:r>
            <a:endParaRPr lang="en-US" sz="1200" dirty="0"/>
          </a:p>
        </p:txBody>
      </p:sp>
      <p:sp>
        <p:nvSpPr>
          <p:cNvPr id="52" name="Shape 50"/>
          <p:cNvSpPr/>
          <p:nvPr/>
        </p:nvSpPr>
        <p:spPr>
          <a:xfrm>
            <a:off x="457200" y="5413248"/>
            <a:ext cx="11277295" cy="4572"/>
          </a:xfrm>
          <a:prstGeom prst="rect">
            <a:avLst/>
          </a:prstGeom>
          <a:solidFill>
            <a:srgbClr val="E4DFD3"/>
          </a:solidFill>
          <a:ln/>
        </p:spPr>
      </p:sp>
      <p:sp>
        <p:nvSpPr>
          <p:cNvPr id="53" name="Text 51"/>
          <p:cNvSpPr/>
          <p:nvPr/>
        </p:nvSpPr>
        <p:spPr>
          <a:xfrm>
            <a:off x="457200" y="5513832"/>
            <a:ext cx="3108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跨境 · 商品图批量改写</a:t>
            </a:r>
            <a:endParaRPr lang="en-US" sz="1400" dirty="0"/>
          </a:p>
        </p:txBody>
      </p:sp>
      <p:sp>
        <p:nvSpPr>
          <p:cNvPr id="54" name="Text 52"/>
          <p:cNvSpPr/>
          <p:nvPr/>
        </p:nvSpPr>
        <p:spPr>
          <a:xfrm>
            <a:off x="3566160" y="5513832"/>
            <a:ext cx="1463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2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跨境</a:t>
            </a:r>
            <a:endParaRPr lang="en-US" sz="1200" dirty="0"/>
          </a:p>
        </p:txBody>
      </p:sp>
      <p:sp>
        <p:nvSpPr>
          <p:cNvPr id="55" name="Text 53"/>
          <p:cNvSpPr/>
          <p:nvPr/>
        </p:nvSpPr>
        <p:spPr>
          <a:xfrm>
            <a:off x="5029200" y="5513832"/>
            <a:ext cx="1463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2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$18k</a:t>
            </a:r>
            <a:endParaRPr lang="en-US" sz="1200" dirty="0"/>
          </a:p>
        </p:txBody>
      </p:sp>
      <p:sp>
        <p:nvSpPr>
          <p:cNvPr id="56" name="Text 54"/>
          <p:cNvSpPr/>
          <p:nvPr/>
        </p:nvSpPr>
        <p:spPr>
          <a:xfrm>
            <a:off x="6492240" y="5513832"/>
            <a:ext cx="1280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2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4 周</a:t>
            </a:r>
            <a:endParaRPr lang="en-US" sz="1200" dirty="0"/>
          </a:p>
        </p:txBody>
      </p:sp>
      <p:sp>
        <p:nvSpPr>
          <p:cNvPr id="57" name="Text 55"/>
          <p:cNvSpPr/>
          <p:nvPr/>
        </p:nvSpPr>
        <p:spPr>
          <a:xfrm>
            <a:off x="7772400" y="5513832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63A1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81</a:t>
            </a:r>
            <a:endParaRPr lang="en-US" sz="1200" dirty="0"/>
          </a:p>
        </p:txBody>
      </p:sp>
      <p:sp>
        <p:nvSpPr>
          <p:cNvPr id="58" name="Text 56"/>
          <p:cNvSpPr/>
          <p:nvPr/>
        </p:nvSpPr>
        <p:spPr>
          <a:xfrm>
            <a:off x="8869680" y="5513832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2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版权</a:t>
            </a:r>
            <a:endParaRPr lang="en-US" sz="1200" dirty="0"/>
          </a:p>
        </p:txBody>
      </p:sp>
      <p:sp>
        <p:nvSpPr>
          <p:cNvPr id="59" name="Text 57"/>
          <p:cNvSpPr/>
          <p:nvPr/>
        </p:nvSpPr>
        <p:spPr>
          <a:xfrm>
            <a:off x="10241280" y="5513832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2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复购强</a:t>
            </a:r>
            <a:endParaRPr lang="en-US" sz="1200" dirty="0"/>
          </a:p>
        </p:txBody>
      </p:sp>
      <p:sp>
        <p:nvSpPr>
          <p:cNvPr id="60" name="Shape 58"/>
          <p:cNvSpPr/>
          <p:nvPr/>
        </p:nvSpPr>
        <p:spPr>
          <a:xfrm>
            <a:off x="457200" y="5870448"/>
            <a:ext cx="11277295" cy="4572"/>
          </a:xfrm>
          <a:prstGeom prst="rect">
            <a:avLst/>
          </a:prstGeom>
          <a:solidFill>
            <a:srgbClr val="E4DFD3"/>
          </a:solidFill>
          <a:ln/>
        </p:spPr>
      </p:sp>
      <p:sp>
        <p:nvSpPr>
          <p:cNvPr id="61" name="Shape 59"/>
          <p:cNvSpPr/>
          <p:nvPr/>
        </p:nvSpPr>
        <p:spPr>
          <a:xfrm>
            <a:off x="457200" y="5897880"/>
            <a:ext cx="11277295" cy="438912"/>
          </a:xfrm>
          <a:prstGeom prst="rect">
            <a:avLst/>
          </a:prstGeom>
          <a:solidFill>
            <a:srgbClr val="FAF8F3"/>
          </a:solidFill>
          <a:ln/>
        </p:spPr>
      </p:sp>
      <p:sp>
        <p:nvSpPr>
          <p:cNvPr id="62" name="Text 60"/>
          <p:cNvSpPr/>
          <p:nvPr/>
        </p:nvSpPr>
        <p:spPr>
          <a:xfrm>
            <a:off x="457200" y="5971032"/>
            <a:ext cx="3108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教培 · 一对一 AI 助教</a:t>
            </a:r>
            <a:endParaRPr lang="en-US" sz="1400" dirty="0"/>
          </a:p>
        </p:txBody>
      </p:sp>
      <p:sp>
        <p:nvSpPr>
          <p:cNvPr id="63" name="Text 61"/>
          <p:cNvSpPr/>
          <p:nvPr/>
        </p:nvSpPr>
        <p:spPr>
          <a:xfrm>
            <a:off x="3566160" y="5971032"/>
            <a:ext cx="1463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2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教培</a:t>
            </a:r>
            <a:endParaRPr lang="en-US" sz="1200" dirty="0"/>
          </a:p>
        </p:txBody>
      </p:sp>
      <p:sp>
        <p:nvSpPr>
          <p:cNvPr id="64" name="Text 62"/>
          <p:cNvSpPr/>
          <p:nvPr/>
        </p:nvSpPr>
        <p:spPr>
          <a:xfrm>
            <a:off x="5029200" y="5971032"/>
            <a:ext cx="1463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2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$12k</a:t>
            </a:r>
            <a:endParaRPr lang="en-US" sz="1200" dirty="0"/>
          </a:p>
        </p:txBody>
      </p:sp>
      <p:sp>
        <p:nvSpPr>
          <p:cNvPr id="65" name="Text 63"/>
          <p:cNvSpPr/>
          <p:nvPr/>
        </p:nvSpPr>
        <p:spPr>
          <a:xfrm>
            <a:off x="6492240" y="5971032"/>
            <a:ext cx="1280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2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5 周</a:t>
            </a:r>
            <a:endParaRPr lang="en-US" sz="1200" dirty="0"/>
          </a:p>
        </p:txBody>
      </p:sp>
      <p:sp>
        <p:nvSpPr>
          <p:cNvPr id="66" name="Text 64"/>
          <p:cNvSpPr/>
          <p:nvPr/>
        </p:nvSpPr>
        <p:spPr>
          <a:xfrm>
            <a:off x="7772400" y="5971032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55</a:t>
            </a:r>
            <a:endParaRPr lang="en-US" sz="1200" dirty="0"/>
          </a:p>
        </p:txBody>
      </p:sp>
      <p:sp>
        <p:nvSpPr>
          <p:cNvPr id="67" name="Text 65"/>
          <p:cNvSpPr/>
          <p:nvPr/>
        </p:nvSpPr>
        <p:spPr>
          <a:xfrm>
            <a:off x="8869680" y="5971032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2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监管</a:t>
            </a:r>
            <a:endParaRPr lang="en-US" sz="1200" dirty="0"/>
          </a:p>
        </p:txBody>
      </p:sp>
      <p:sp>
        <p:nvSpPr>
          <p:cNvPr id="68" name="Text 66"/>
          <p:cNvSpPr/>
          <p:nvPr/>
        </p:nvSpPr>
        <p:spPr>
          <a:xfrm>
            <a:off x="10241280" y="5971032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2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内容资产</a:t>
            </a:r>
            <a:endParaRPr lang="en-US" sz="1200" dirty="0"/>
          </a:p>
        </p:txBody>
      </p:sp>
      <p:sp>
        <p:nvSpPr>
          <p:cNvPr id="69" name="Shape 67"/>
          <p:cNvSpPr/>
          <p:nvPr/>
        </p:nvSpPr>
        <p:spPr>
          <a:xfrm>
            <a:off x="457200" y="6327648"/>
            <a:ext cx="11277295" cy="4572"/>
          </a:xfrm>
          <a:prstGeom prst="rect">
            <a:avLst/>
          </a:prstGeom>
          <a:solidFill>
            <a:srgbClr val="E4DFD3"/>
          </a:solidFill>
          <a:ln/>
        </p:spPr>
      </p:sp>
      <p:sp>
        <p:nvSpPr>
          <p:cNvPr id="70" name="Text 68"/>
          <p:cNvSpPr/>
          <p:nvPr/>
        </p:nvSpPr>
        <p:spPr>
          <a:xfrm>
            <a:off x="45720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你不用再泡 20 个群 —— 我们替你把噪声挡在门外。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5F2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502920"/>
            <a:ext cx="11277295" cy="7315"/>
          </a:xfrm>
          <a:prstGeom prst="rect">
            <a:avLst/>
          </a:prstGeom>
          <a:solidFill>
            <a:srgbClr val="0B0B0B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6355080"/>
            <a:ext cx="11277295" cy="4572"/>
          </a:xfrm>
          <a:prstGeom prst="rect">
            <a:avLst/>
          </a:prstGeom>
          <a:solidFill>
            <a:srgbClr val="E4DFD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828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BanyanWorks — 榕树工坊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248095" y="1828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4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路演资料 · 2026 · 机密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57200" y="658368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E63A1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06 · 产品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448495" y="6446520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3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10 / 18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57200" y="6446520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3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banyan-works.com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57200" y="100584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杀手锏 · BUILDER PAGE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57200" y="1463040"/>
            <a:ext cx="11185855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400" b="1" spc="-200" kern="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证据先到，报价才到。</a:t>
            </a:r>
            <a:endParaRPr lang="en-US" sz="5400" dirty="0"/>
          </a:p>
        </p:txBody>
      </p:sp>
      <p:sp>
        <p:nvSpPr>
          <p:cNvPr id="11" name="Shape 9"/>
          <p:cNvSpPr/>
          <p:nvPr/>
        </p:nvSpPr>
        <p:spPr>
          <a:xfrm>
            <a:off x="457200" y="3108960"/>
            <a:ext cx="7315200" cy="3200400"/>
          </a:xfrm>
          <a:prstGeom prst="rect">
            <a:avLst/>
          </a:prstGeom>
          <a:solidFill>
            <a:srgbClr val="FAF8F3"/>
          </a:solidFill>
          <a:ln w="12700">
            <a:solidFill>
              <a:srgbClr val="0B0B0B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731520" y="3383280"/>
            <a:ext cx="1005840" cy="1005840"/>
          </a:xfrm>
          <a:prstGeom prst="ellipse">
            <a:avLst/>
          </a:prstGeom>
          <a:solidFill>
            <a:srgbClr val="0B0B0B"/>
          </a:solidFill>
          <a:ln/>
        </p:spPr>
      </p:sp>
      <p:sp>
        <p:nvSpPr>
          <p:cNvPr id="13" name="Text 11"/>
          <p:cNvSpPr/>
          <p:nvPr/>
        </p:nvSpPr>
        <p:spPr>
          <a:xfrm>
            <a:off x="731520" y="3383280"/>
            <a:ext cx="10058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5F2E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L</a:t>
            </a:r>
            <a:endParaRPr lang="en-US" sz="4000" dirty="0"/>
          </a:p>
        </p:txBody>
      </p:sp>
      <p:sp>
        <p:nvSpPr>
          <p:cNvPr id="14" name="Text 12"/>
          <p:cNvSpPr/>
          <p:nvPr/>
        </p:nvSpPr>
        <p:spPr>
          <a:xfrm>
            <a:off x="1920240" y="342900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林 一诺</a:t>
            </a:r>
            <a:endParaRPr lang="en-US" sz="2600" dirty="0"/>
          </a:p>
        </p:txBody>
      </p:sp>
      <p:sp>
        <p:nvSpPr>
          <p:cNvPr id="15" name="Text 13"/>
          <p:cNvSpPr/>
          <p:nvPr/>
        </p:nvSpPr>
        <p:spPr>
          <a:xfrm>
            <a:off x="1920240" y="388620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2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AI Independent Builder · RAG / Eval / Agents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731520" y="4526280"/>
            <a:ext cx="6858000" cy="4572"/>
          </a:xfrm>
          <a:prstGeom prst="rect">
            <a:avLst/>
          </a:prstGeom>
          <a:solidFill>
            <a:srgbClr val="E4DFD3"/>
          </a:solidFill>
          <a:ln/>
        </p:spPr>
      </p:sp>
      <p:sp>
        <p:nvSpPr>
          <p:cNvPr id="17" name="Text 15"/>
          <p:cNvSpPr/>
          <p:nvPr/>
        </p:nvSpPr>
        <p:spPr>
          <a:xfrm>
            <a:off x="731520" y="4617720"/>
            <a:ext cx="1005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2026 · 03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783080" y="4617720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零售 SaaS · 商品 AI 客服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4754880" y="461772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63A1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20 题命中率 92%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6583680" y="4617720"/>
            <a:ext cx="1005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A3A3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客户续约 ×2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731520" y="5166360"/>
            <a:ext cx="1005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2026 · 01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783080" y="5166360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法务 · 合同抽取代理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4754880" y="516636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63A1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5 类字段 F1 = 0.88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6583680" y="5166360"/>
            <a:ext cx="1005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A3A3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转介绍 1 单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731520" y="5715000"/>
            <a:ext cx="1005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2025 · 11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1783080" y="5715000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物流 · 单量预测面板</a:t>
            </a:r>
            <a:endParaRPr lang="en-US" sz="1500" dirty="0"/>
          </a:p>
        </p:txBody>
      </p:sp>
      <p:sp>
        <p:nvSpPr>
          <p:cNvPr id="27" name="Text 25"/>
          <p:cNvSpPr/>
          <p:nvPr/>
        </p:nvSpPr>
        <p:spPr>
          <a:xfrm>
            <a:off x="4754880" y="57150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63A1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MAPE 从 22% 降到 9%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6583680" y="5715000"/>
            <a:ext cx="1005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A3A3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长约 6 个月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8046720" y="3108960"/>
            <a:ext cx="3657600" cy="3200400"/>
          </a:xfrm>
          <a:prstGeom prst="rect">
            <a:avLst/>
          </a:prstGeom>
          <a:solidFill>
            <a:srgbClr val="0B0B0B"/>
          </a:solidFill>
          <a:ln/>
        </p:spPr>
      </p:sp>
      <p:sp>
        <p:nvSpPr>
          <p:cNvPr id="30" name="Text 28"/>
          <p:cNvSpPr/>
          <p:nvPr/>
        </p:nvSpPr>
        <p:spPr>
          <a:xfrm>
            <a:off x="8229600" y="3246120"/>
            <a:ext cx="3291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63A1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TRUST SCORE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8229600" y="3520440"/>
            <a:ext cx="329184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0" b="1" dirty="0">
                <a:solidFill>
                  <a:srgbClr val="F5F2E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72</a:t>
            </a:r>
            <a:endParaRPr lang="en-US" sz="14000" dirty="0"/>
          </a:p>
        </p:txBody>
      </p:sp>
      <p:sp>
        <p:nvSpPr>
          <p:cNvPr id="32" name="Text 30"/>
          <p:cNvSpPr/>
          <p:nvPr/>
        </p:nvSpPr>
        <p:spPr>
          <a:xfrm>
            <a:off x="8229600" y="534924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5F2E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复利分 · 只涨不跌</a:t>
            </a:r>
            <a:endParaRPr lang="en-US" sz="1600" dirty="0"/>
          </a:p>
        </p:txBody>
      </p:sp>
      <p:sp>
        <p:nvSpPr>
          <p:cNvPr id="33" name="Text 31"/>
          <p:cNvSpPr/>
          <p:nvPr/>
        </p:nvSpPr>
        <p:spPr>
          <a:xfrm>
            <a:off x="8229600" y="576072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857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每一份 Proof Log 自动 +1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5F2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502920"/>
            <a:ext cx="11277295" cy="7315"/>
          </a:xfrm>
          <a:prstGeom prst="rect">
            <a:avLst/>
          </a:prstGeom>
          <a:solidFill>
            <a:srgbClr val="0B0B0B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6355080"/>
            <a:ext cx="11277295" cy="4572"/>
          </a:xfrm>
          <a:prstGeom prst="rect">
            <a:avLst/>
          </a:prstGeom>
          <a:solidFill>
            <a:srgbClr val="E4DFD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828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BanyanWorks — 榕树工坊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248095" y="1828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4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路演资料 · 2026 · 机密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57200" y="658368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E63A1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07 · 对照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448495" y="6446520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3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11 / 18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57200" y="6446520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3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banyan-works.com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57200" y="100584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正反对照 · SIX BY SIX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57200" y="1463040"/>
            <a:ext cx="11185855" cy="1325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800" b="1" spc="-200" kern="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写文案 vs 造动能。</a:t>
            </a:r>
            <a:endParaRPr lang="en-US" sz="5800" dirty="0"/>
          </a:p>
        </p:txBody>
      </p:sp>
      <p:sp>
        <p:nvSpPr>
          <p:cNvPr id="11" name="Shape 9"/>
          <p:cNvSpPr/>
          <p:nvPr/>
        </p:nvSpPr>
        <p:spPr>
          <a:xfrm>
            <a:off x="457200" y="3200400"/>
            <a:ext cx="11277295" cy="27432"/>
          </a:xfrm>
          <a:prstGeom prst="rect">
            <a:avLst/>
          </a:prstGeom>
          <a:solidFill>
            <a:srgbClr val="0B0B0B"/>
          </a:solidFill>
          <a:ln/>
        </p:spPr>
      </p:sp>
      <p:sp>
        <p:nvSpPr>
          <p:cNvPr id="12" name="Text 10"/>
          <p:cNvSpPr/>
          <p:nvPr/>
        </p:nvSpPr>
        <p:spPr>
          <a:xfrm>
            <a:off x="457200" y="3291840"/>
            <a:ext cx="5029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8A857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提案生成器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57200" y="3611880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8A857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Proposal Generators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6675120" y="3291840"/>
            <a:ext cx="5029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63A1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BanyanWorks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6675120" y="3611880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Work-to-Proof System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457200" y="429768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8A857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从一句空 prompt 开始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5577840" y="4297680"/>
            <a:ext cx="1005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vs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675120" y="429768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从"值不值得做"开始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457200" y="4663440"/>
            <a:ext cx="11277295" cy="4572"/>
          </a:xfrm>
          <a:prstGeom prst="rect">
            <a:avLst/>
          </a:prstGeom>
          <a:solidFill>
            <a:srgbClr val="E4DFD3"/>
          </a:solidFill>
          <a:ln/>
        </p:spPr>
      </p:sp>
      <p:sp>
        <p:nvSpPr>
          <p:cNvPr id="20" name="Text 18"/>
          <p:cNvSpPr/>
          <p:nvPr/>
        </p:nvSpPr>
        <p:spPr>
          <a:xfrm>
            <a:off x="457200" y="4681728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8A857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写谁都能写的一段话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577840" y="4681728"/>
            <a:ext cx="1005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vs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6675120" y="4681728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抓客户真正认得出的证据</a:t>
            </a:r>
            <a:endParaRPr lang="en-US" sz="1600" dirty="0"/>
          </a:p>
        </p:txBody>
      </p:sp>
      <p:sp>
        <p:nvSpPr>
          <p:cNvPr id="23" name="Shape 21"/>
          <p:cNvSpPr/>
          <p:nvPr/>
        </p:nvSpPr>
        <p:spPr>
          <a:xfrm>
            <a:off x="457200" y="5047488"/>
            <a:ext cx="11277295" cy="4572"/>
          </a:xfrm>
          <a:prstGeom prst="rect">
            <a:avLst/>
          </a:prstGeom>
          <a:solidFill>
            <a:srgbClr val="E4DFD3"/>
          </a:solidFill>
          <a:ln/>
        </p:spPr>
      </p:sp>
      <p:sp>
        <p:nvSpPr>
          <p:cNvPr id="24" name="Text 22"/>
          <p:cNvSpPr/>
          <p:nvPr/>
        </p:nvSpPr>
        <p:spPr>
          <a:xfrm>
            <a:off x="457200" y="5065776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8A857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按下发送就结束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5577840" y="5065776"/>
            <a:ext cx="1005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vs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6675120" y="5065776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陪你走完交付全程</a:t>
            </a:r>
            <a:endParaRPr lang="en-US" sz="1600" dirty="0"/>
          </a:p>
        </p:txBody>
      </p:sp>
      <p:sp>
        <p:nvSpPr>
          <p:cNvPr id="27" name="Shape 25"/>
          <p:cNvSpPr/>
          <p:nvPr/>
        </p:nvSpPr>
        <p:spPr>
          <a:xfrm>
            <a:off x="457200" y="5431536"/>
            <a:ext cx="11277295" cy="4572"/>
          </a:xfrm>
          <a:prstGeom prst="rect">
            <a:avLst/>
          </a:prstGeom>
          <a:solidFill>
            <a:srgbClr val="E4DFD3"/>
          </a:solidFill>
          <a:ln/>
        </p:spPr>
      </p:sp>
      <p:sp>
        <p:nvSpPr>
          <p:cNvPr id="28" name="Text 26"/>
          <p:cNvSpPr/>
          <p:nvPr/>
        </p:nvSpPr>
        <p:spPr>
          <a:xfrm>
            <a:off x="457200" y="5449824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8A857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假装看不见 scope 风险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5577840" y="5449824"/>
            <a:ext cx="1005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vs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6675120" y="5449824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写下守得住的 scope 承诺</a:t>
            </a:r>
            <a:endParaRPr lang="en-US" sz="1600" dirty="0"/>
          </a:p>
        </p:txBody>
      </p:sp>
      <p:sp>
        <p:nvSpPr>
          <p:cNvPr id="31" name="Shape 29"/>
          <p:cNvSpPr/>
          <p:nvPr/>
        </p:nvSpPr>
        <p:spPr>
          <a:xfrm>
            <a:off x="457200" y="5815584"/>
            <a:ext cx="11277295" cy="4572"/>
          </a:xfrm>
          <a:prstGeom prst="rect">
            <a:avLst/>
          </a:prstGeom>
          <a:solidFill>
            <a:srgbClr val="E4DFD3"/>
          </a:solidFill>
          <a:ln/>
        </p:spPr>
      </p:sp>
      <p:sp>
        <p:nvSpPr>
          <p:cNvPr id="32" name="Text 30"/>
          <p:cNvSpPr/>
          <p:nvPr/>
        </p:nvSpPr>
        <p:spPr>
          <a:xfrm>
            <a:off x="457200" y="5833872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8A857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忽略你已经做过的东西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5577840" y="5833872"/>
            <a:ext cx="1005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vs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6675120" y="5833872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把已做的变成下一次的杠杆</a:t>
            </a:r>
            <a:endParaRPr lang="en-US" sz="1600" dirty="0"/>
          </a:p>
        </p:txBody>
      </p:sp>
      <p:sp>
        <p:nvSpPr>
          <p:cNvPr id="35" name="Shape 33"/>
          <p:cNvSpPr/>
          <p:nvPr/>
        </p:nvSpPr>
        <p:spPr>
          <a:xfrm>
            <a:off x="457200" y="6199632"/>
            <a:ext cx="11277295" cy="4572"/>
          </a:xfrm>
          <a:prstGeom prst="rect">
            <a:avLst/>
          </a:prstGeom>
          <a:solidFill>
            <a:srgbClr val="E4DFD3"/>
          </a:solidFill>
          <a:ln/>
        </p:spPr>
      </p:sp>
      <p:sp>
        <p:nvSpPr>
          <p:cNvPr id="36" name="Text 34"/>
          <p:cNvSpPr/>
          <p:nvPr/>
        </p:nvSpPr>
        <p:spPr>
          <a:xfrm>
            <a:off x="457200" y="621792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8A857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为提更多单而优化</a:t>
            </a:r>
            <a:endParaRPr lang="en-US" sz="1400" dirty="0"/>
          </a:p>
        </p:txBody>
      </p:sp>
      <p:sp>
        <p:nvSpPr>
          <p:cNvPr id="37" name="Text 35"/>
          <p:cNvSpPr/>
          <p:nvPr/>
        </p:nvSpPr>
        <p:spPr>
          <a:xfrm>
            <a:off x="5577840" y="6217920"/>
            <a:ext cx="1005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vs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6675120" y="621792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为交更好的活而优化</a:t>
            </a:r>
            <a:endParaRPr lang="en-US" sz="1600" dirty="0"/>
          </a:p>
        </p:txBody>
      </p:sp>
      <p:sp>
        <p:nvSpPr>
          <p:cNvPr id="39" name="Shape 37"/>
          <p:cNvSpPr/>
          <p:nvPr/>
        </p:nvSpPr>
        <p:spPr>
          <a:xfrm>
            <a:off x="457200" y="6583680"/>
            <a:ext cx="11277295" cy="4572"/>
          </a:xfrm>
          <a:prstGeom prst="rect">
            <a:avLst/>
          </a:prstGeom>
          <a:solidFill>
            <a:srgbClr val="E4DFD3"/>
          </a:solidFill>
          <a:ln/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5F2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502920"/>
            <a:ext cx="11277295" cy="7315"/>
          </a:xfrm>
          <a:prstGeom prst="rect">
            <a:avLst/>
          </a:prstGeom>
          <a:solidFill>
            <a:srgbClr val="0B0B0B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6355080"/>
            <a:ext cx="11277295" cy="4572"/>
          </a:xfrm>
          <a:prstGeom prst="rect">
            <a:avLst/>
          </a:prstGeom>
          <a:solidFill>
            <a:srgbClr val="E4DFD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828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BanyanWorks — 榕树工坊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248095" y="1828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4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路演资料 · 2026 · 机密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57200" y="658368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E63A1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08 · 用户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448495" y="6446520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3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12 / 18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57200" y="6446520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3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banyan-works.com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57200" y="100584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用户与场景 · WHO &amp; WHEN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57200" y="1463040"/>
            <a:ext cx="11185855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b="1" spc="-200" kern="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三类工匠 · 三个瞬间。</a:t>
            </a:r>
            <a:endParaRPr lang="en-US" sz="5600" dirty="0"/>
          </a:p>
        </p:txBody>
      </p:sp>
      <p:sp>
        <p:nvSpPr>
          <p:cNvPr id="11" name="Shape 9"/>
          <p:cNvSpPr/>
          <p:nvPr/>
        </p:nvSpPr>
        <p:spPr>
          <a:xfrm>
            <a:off x="457200" y="3108960"/>
            <a:ext cx="3657600" cy="1737360"/>
          </a:xfrm>
          <a:prstGeom prst="rect">
            <a:avLst/>
          </a:prstGeom>
          <a:solidFill>
            <a:srgbClr val="FAF8F3"/>
          </a:solidFill>
          <a:ln w="12700">
            <a:solidFill>
              <a:srgbClr val="0B0B0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85800" y="315468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α</a:t>
            </a:r>
            <a:endParaRPr lang="en-US" sz="5400" dirty="0"/>
          </a:p>
        </p:txBody>
      </p:sp>
      <p:sp>
        <p:nvSpPr>
          <p:cNvPr id="13" name="Text 11"/>
          <p:cNvSpPr/>
          <p:nvPr/>
        </p:nvSpPr>
        <p:spPr>
          <a:xfrm>
            <a:off x="2286000" y="3246120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spc="3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Solo Builder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685800" y="39776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单打独斗的开发者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685800" y="434340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3A3A3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"我一次只做一单，我不想再接错。"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685800" y="4846320"/>
            <a:ext cx="3200400" cy="4572"/>
          </a:xfrm>
          <a:prstGeom prst="rect">
            <a:avLst/>
          </a:prstGeom>
          <a:solidFill>
            <a:srgbClr val="E4DFD3"/>
          </a:solidFill>
          <a:ln/>
        </p:spPr>
      </p:sp>
      <p:sp>
        <p:nvSpPr>
          <p:cNvPr id="17" name="Text 15"/>
          <p:cNvSpPr/>
          <p:nvPr/>
        </p:nvSpPr>
        <p:spPr>
          <a:xfrm>
            <a:off x="685800" y="4892040"/>
            <a:ext cx="3200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最在意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85800" y="507492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看清一句 brief 背后真正的坑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4297680" y="3108960"/>
            <a:ext cx="3657600" cy="1737360"/>
          </a:xfrm>
          <a:prstGeom prst="rect">
            <a:avLst/>
          </a:prstGeom>
          <a:solidFill>
            <a:srgbClr val="FAF8F3"/>
          </a:solidFill>
          <a:ln w="12700">
            <a:solidFill>
              <a:srgbClr val="0B0B0B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526280" y="315468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β</a:t>
            </a:r>
            <a:endParaRPr lang="en-US" sz="5400" dirty="0"/>
          </a:p>
        </p:txBody>
      </p:sp>
      <p:sp>
        <p:nvSpPr>
          <p:cNvPr id="21" name="Text 19"/>
          <p:cNvSpPr/>
          <p:nvPr/>
        </p:nvSpPr>
        <p:spPr>
          <a:xfrm>
            <a:off x="6126480" y="3246120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spc="3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Small Studio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4526280" y="39776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两三人的工作室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4526280" y="434340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3A3A3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"我们要能守得住 scope，交付能复用。"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4526280" y="4846320"/>
            <a:ext cx="3200400" cy="4572"/>
          </a:xfrm>
          <a:prstGeom prst="rect">
            <a:avLst/>
          </a:prstGeom>
          <a:solidFill>
            <a:srgbClr val="E4DFD3"/>
          </a:solidFill>
          <a:ln/>
        </p:spPr>
      </p:sp>
      <p:sp>
        <p:nvSpPr>
          <p:cNvPr id="25" name="Text 23"/>
          <p:cNvSpPr/>
          <p:nvPr/>
        </p:nvSpPr>
        <p:spPr>
          <a:xfrm>
            <a:off x="4526280" y="4892040"/>
            <a:ext cx="3200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最在意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4526280" y="507492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范围抗漂移 + 交付物即证据</a:t>
            </a:r>
            <a:endParaRPr lang="en-US" sz="1300" dirty="0"/>
          </a:p>
        </p:txBody>
      </p:sp>
      <p:sp>
        <p:nvSpPr>
          <p:cNvPr id="27" name="Shape 25"/>
          <p:cNvSpPr/>
          <p:nvPr/>
        </p:nvSpPr>
        <p:spPr>
          <a:xfrm>
            <a:off x="8138160" y="3108960"/>
            <a:ext cx="3657600" cy="1737360"/>
          </a:xfrm>
          <a:prstGeom prst="rect">
            <a:avLst/>
          </a:prstGeom>
          <a:solidFill>
            <a:srgbClr val="FAF8F3"/>
          </a:solidFill>
          <a:ln w="12700">
            <a:solidFill>
              <a:srgbClr val="0B0B0B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8366760" y="315468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γ</a:t>
            </a:r>
            <a:endParaRPr lang="en-US" sz="5400" dirty="0"/>
          </a:p>
        </p:txBody>
      </p:sp>
      <p:sp>
        <p:nvSpPr>
          <p:cNvPr id="29" name="Text 27"/>
          <p:cNvSpPr/>
          <p:nvPr/>
        </p:nvSpPr>
        <p:spPr>
          <a:xfrm>
            <a:off x="9966960" y="3246120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spc="3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AI Consultant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8366760" y="39776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Freelance 顾问</a:t>
            </a:r>
            <a:endParaRPr lang="en-US" sz="2000" dirty="0"/>
          </a:p>
        </p:txBody>
      </p:sp>
      <p:sp>
        <p:nvSpPr>
          <p:cNvPr id="31" name="Text 29"/>
          <p:cNvSpPr/>
          <p:nvPr/>
        </p:nvSpPr>
        <p:spPr>
          <a:xfrm>
            <a:off x="8366760" y="434340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3A3A3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"我卖判断力，我需要证据背书。"</a:t>
            </a:r>
            <a:endParaRPr lang="en-US" sz="1400" dirty="0"/>
          </a:p>
        </p:txBody>
      </p:sp>
      <p:sp>
        <p:nvSpPr>
          <p:cNvPr id="32" name="Shape 30"/>
          <p:cNvSpPr/>
          <p:nvPr/>
        </p:nvSpPr>
        <p:spPr>
          <a:xfrm>
            <a:off x="8366760" y="4846320"/>
            <a:ext cx="3200400" cy="4572"/>
          </a:xfrm>
          <a:prstGeom prst="rect">
            <a:avLst/>
          </a:prstGeom>
          <a:solidFill>
            <a:srgbClr val="E4DFD3"/>
          </a:solidFill>
          <a:ln/>
        </p:spPr>
      </p:sp>
      <p:sp>
        <p:nvSpPr>
          <p:cNvPr id="33" name="Text 31"/>
          <p:cNvSpPr/>
          <p:nvPr/>
        </p:nvSpPr>
        <p:spPr>
          <a:xfrm>
            <a:off x="8366760" y="4892040"/>
            <a:ext cx="3200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最在意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8366760" y="507492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一张对得起小时费的主页</a:t>
            </a:r>
            <a:endParaRPr lang="en-US" sz="1300" dirty="0"/>
          </a:p>
        </p:txBody>
      </p:sp>
      <p:sp>
        <p:nvSpPr>
          <p:cNvPr id="35" name="Shape 33"/>
          <p:cNvSpPr/>
          <p:nvPr/>
        </p:nvSpPr>
        <p:spPr>
          <a:xfrm>
            <a:off x="457200" y="5120640"/>
            <a:ext cx="3657600" cy="18288"/>
          </a:xfrm>
          <a:prstGeom prst="rect">
            <a:avLst/>
          </a:prstGeom>
          <a:solidFill>
            <a:srgbClr val="0B0B0B"/>
          </a:solidFill>
          <a:ln/>
        </p:spPr>
      </p:sp>
      <p:sp>
        <p:nvSpPr>
          <p:cNvPr id="36" name="Text 34"/>
          <p:cNvSpPr/>
          <p:nvPr/>
        </p:nvSpPr>
        <p:spPr>
          <a:xfrm>
            <a:off x="457200" y="521208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E63A1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场景 01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457200" y="548640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接不接？</a:t>
            </a:r>
            <a:endParaRPr lang="en-US" sz="2200" dirty="0"/>
          </a:p>
        </p:txBody>
      </p:sp>
      <p:sp>
        <p:nvSpPr>
          <p:cNvPr id="38" name="Text 36"/>
          <p:cNvSpPr/>
          <p:nvPr/>
        </p:nvSpPr>
        <p:spPr>
          <a:xfrm>
            <a:off x="457200" y="598932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A3A3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凌晨 12 点看到一条 brief，30 秒内决定要不要报价。</a:t>
            </a:r>
            <a:endParaRPr lang="en-US" sz="1200" dirty="0"/>
          </a:p>
        </p:txBody>
      </p:sp>
      <p:sp>
        <p:nvSpPr>
          <p:cNvPr id="39" name="Shape 37"/>
          <p:cNvSpPr/>
          <p:nvPr/>
        </p:nvSpPr>
        <p:spPr>
          <a:xfrm>
            <a:off x="4297680" y="5120640"/>
            <a:ext cx="3657600" cy="18288"/>
          </a:xfrm>
          <a:prstGeom prst="rect">
            <a:avLst/>
          </a:prstGeom>
          <a:solidFill>
            <a:srgbClr val="0B0B0B"/>
          </a:solidFill>
          <a:ln/>
        </p:spPr>
      </p:sp>
      <p:sp>
        <p:nvSpPr>
          <p:cNvPr id="40" name="Text 38"/>
          <p:cNvSpPr/>
          <p:nvPr/>
        </p:nvSpPr>
        <p:spPr>
          <a:xfrm>
            <a:off x="4297680" y="521208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E63A1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场景 02</a:t>
            </a:r>
            <a:endParaRPr lang="en-US" sz="1000" dirty="0"/>
          </a:p>
        </p:txBody>
      </p:sp>
      <p:sp>
        <p:nvSpPr>
          <p:cNvPr id="41" name="Text 39"/>
          <p:cNvSpPr/>
          <p:nvPr/>
        </p:nvSpPr>
        <p:spPr>
          <a:xfrm>
            <a:off x="4297680" y="548640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怎么谈？</a:t>
            </a:r>
            <a:endParaRPr lang="en-US" sz="2200" dirty="0"/>
          </a:p>
        </p:txBody>
      </p:sp>
      <p:sp>
        <p:nvSpPr>
          <p:cNvPr id="42" name="Text 40"/>
          <p:cNvSpPr/>
          <p:nvPr/>
        </p:nvSpPr>
        <p:spPr>
          <a:xfrm>
            <a:off x="4297680" y="598932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A3A3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第一次视频前 15 分钟，把 pitch 换成"证据 + 里程碑"。</a:t>
            </a:r>
            <a:endParaRPr lang="en-US" sz="1200" dirty="0"/>
          </a:p>
        </p:txBody>
      </p:sp>
      <p:sp>
        <p:nvSpPr>
          <p:cNvPr id="43" name="Shape 41"/>
          <p:cNvSpPr/>
          <p:nvPr/>
        </p:nvSpPr>
        <p:spPr>
          <a:xfrm>
            <a:off x="8138160" y="5120640"/>
            <a:ext cx="3657600" cy="18288"/>
          </a:xfrm>
          <a:prstGeom prst="rect">
            <a:avLst/>
          </a:prstGeom>
          <a:solidFill>
            <a:srgbClr val="0B0B0B"/>
          </a:solidFill>
          <a:ln/>
        </p:spPr>
      </p:sp>
      <p:sp>
        <p:nvSpPr>
          <p:cNvPr id="44" name="Text 42"/>
          <p:cNvSpPr/>
          <p:nvPr/>
        </p:nvSpPr>
        <p:spPr>
          <a:xfrm>
            <a:off x="8138160" y="521208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E63A1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场景 03</a:t>
            </a:r>
            <a:endParaRPr lang="en-US" sz="1000" dirty="0"/>
          </a:p>
        </p:txBody>
      </p:sp>
      <p:sp>
        <p:nvSpPr>
          <p:cNvPr id="45" name="Text 43"/>
          <p:cNvSpPr/>
          <p:nvPr/>
        </p:nvSpPr>
        <p:spPr>
          <a:xfrm>
            <a:off x="8138160" y="548640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怎么收尾？</a:t>
            </a:r>
            <a:endParaRPr lang="en-US" sz="2200" dirty="0"/>
          </a:p>
        </p:txBody>
      </p:sp>
      <p:sp>
        <p:nvSpPr>
          <p:cNvPr id="46" name="Text 44"/>
          <p:cNvSpPr/>
          <p:nvPr/>
        </p:nvSpPr>
        <p:spPr>
          <a:xfrm>
            <a:off x="8138160" y="598932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A3A3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交付日 —— 一键把这单变成主页新增一行。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5F2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502920"/>
            <a:ext cx="11277295" cy="7315"/>
          </a:xfrm>
          <a:prstGeom prst="rect">
            <a:avLst/>
          </a:prstGeom>
          <a:solidFill>
            <a:srgbClr val="0B0B0B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6355080"/>
            <a:ext cx="11277295" cy="4572"/>
          </a:xfrm>
          <a:prstGeom prst="rect">
            <a:avLst/>
          </a:prstGeom>
          <a:solidFill>
            <a:srgbClr val="E4DFD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828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BanyanWorks — 榕树工坊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248095" y="1828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4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路演资料 · 2026 · 机密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57200" y="658368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E63A1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09 · 商业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448495" y="6446520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3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13 / 18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57200" y="6446520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3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banyan-works.com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57200" y="100584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商业模式 · PRICING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57200" y="1463040"/>
            <a:ext cx="11185855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b="1" spc="-200" kern="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三档订阅，一个闭环。</a:t>
            </a:r>
            <a:endParaRPr lang="en-US" sz="5600" dirty="0"/>
          </a:p>
        </p:txBody>
      </p:sp>
      <p:sp>
        <p:nvSpPr>
          <p:cNvPr id="11" name="Text 9"/>
          <p:cNvSpPr/>
          <p:nvPr/>
        </p:nvSpPr>
        <p:spPr>
          <a:xfrm>
            <a:off x="457200" y="265176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A3A3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按人头收，不按席位；随时取消。定价故意压低门槛 —— 让每个工匠都能先跑一圈完整闭环。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457200" y="3200400"/>
            <a:ext cx="3657600" cy="3108960"/>
          </a:xfrm>
          <a:prstGeom prst="rect">
            <a:avLst/>
          </a:prstGeom>
          <a:solidFill>
            <a:srgbClr val="FAF8F3"/>
          </a:solidFill>
          <a:ln w="12700">
            <a:solidFill>
              <a:srgbClr val="0B0B0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85800" y="329184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01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2286000" y="3291840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spc="3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Solo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685800" y="361188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单人档</a:t>
            </a:r>
            <a:endParaRPr lang="en-US" sz="3200" dirty="0"/>
          </a:p>
        </p:txBody>
      </p:sp>
      <p:sp>
        <p:nvSpPr>
          <p:cNvPr id="16" name="Text 14"/>
          <p:cNvSpPr/>
          <p:nvPr/>
        </p:nvSpPr>
        <p:spPr>
          <a:xfrm>
            <a:off x="685800" y="4251960"/>
            <a:ext cx="1828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$6</a:t>
            </a:r>
            <a:endParaRPr lang="en-US" sz="5600" dirty="0"/>
          </a:p>
        </p:txBody>
      </p:sp>
      <p:sp>
        <p:nvSpPr>
          <p:cNvPr id="17" name="Text 15"/>
          <p:cNvSpPr/>
          <p:nvPr/>
        </p:nvSpPr>
        <p:spPr>
          <a:xfrm>
            <a:off x="2286000" y="4709160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/ 月 / 人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85800" y="507492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一次做一单的独立开发者。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685800" y="5532120"/>
            <a:ext cx="3200400" cy="4572"/>
          </a:xfrm>
          <a:prstGeom prst="rect">
            <a:avLst/>
          </a:prstGeom>
          <a:solidFill>
            <a:srgbClr val="E4DFD3"/>
          </a:solidFill>
          <a:ln/>
        </p:spPr>
      </p:sp>
      <p:sp>
        <p:nvSpPr>
          <p:cNvPr id="20" name="Text 18"/>
          <p:cNvSpPr/>
          <p:nvPr/>
        </p:nvSpPr>
        <p:spPr>
          <a:xfrm>
            <a:off x="685800" y="5605272"/>
            <a:ext cx="32918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— 无限 Fit Check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685800" y="5788152"/>
            <a:ext cx="32918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— 3 条私有 Signal 关注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685800" y="5971032"/>
            <a:ext cx="32918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— Builder Page · 基础版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4297680" y="3200400"/>
            <a:ext cx="3657600" cy="3108960"/>
          </a:xfrm>
          <a:prstGeom prst="rect">
            <a:avLst/>
          </a:prstGeom>
          <a:solidFill>
            <a:srgbClr val="FAF8F3"/>
          </a:solidFill>
          <a:ln w="31750">
            <a:solidFill>
              <a:srgbClr val="0B0B0B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4434840" y="3063240"/>
            <a:ext cx="822960" cy="274320"/>
          </a:xfrm>
          <a:prstGeom prst="rect">
            <a:avLst/>
          </a:prstGeom>
          <a:solidFill>
            <a:srgbClr val="0B0B0B"/>
          </a:solidFill>
          <a:ln/>
        </p:spPr>
      </p:sp>
      <p:sp>
        <p:nvSpPr>
          <p:cNvPr id="25" name="Text 23"/>
          <p:cNvSpPr/>
          <p:nvPr/>
        </p:nvSpPr>
        <p:spPr>
          <a:xfrm>
            <a:off x="4434840" y="3063240"/>
            <a:ext cx="822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F5F2E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推荐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4526280" y="329184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02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6126480" y="3291840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spc="3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Studio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4526280" y="361188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主力档</a:t>
            </a:r>
            <a:endParaRPr lang="en-US" sz="3200" dirty="0"/>
          </a:p>
        </p:txBody>
      </p:sp>
      <p:sp>
        <p:nvSpPr>
          <p:cNvPr id="29" name="Text 27"/>
          <p:cNvSpPr/>
          <p:nvPr/>
        </p:nvSpPr>
        <p:spPr>
          <a:xfrm>
            <a:off x="4526280" y="4251960"/>
            <a:ext cx="1828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$12</a:t>
            </a:r>
            <a:endParaRPr lang="en-US" sz="5600" dirty="0"/>
          </a:p>
        </p:txBody>
      </p:sp>
      <p:sp>
        <p:nvSpPr>
          <p:cNvPr id="30" name="Text 28"/>
          <p:cNvSpPr/>
          <p:nvPr/>
        </p:nvSpPr>
        <p:spPr>
          <a:xfrm>
            <a:off x="6126480" y="4709160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/ 月 / 人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4526280" y="507492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同时跑多单、跑通完整闭环的工匠。</a:t>
            </a:r>
            <a:endParaRPr lang="en-US" sz="1200" dirty="0"/>
          </a:p>
        </p:txBody>
      </p:sp>
      <p:sp>
        <p:nvSpPr>
          <p:cNvPr id="32" name="Shape 30"/>
          <p:cNvSpPr/>
          <p:nvPr/>
        </p:nvSpPr>
        <p:spPr>
          <a:xfrm>
            <a:off x="4526280" y="5532120"/>
            <a:ext cx="3200400" cy="4572"/>
          </a:xfrm>
          <a:prstGeom prst="rect">
            <a:avLst/>
          </a:prstGeom>
          <a:solidFill>
            <a:srgbClr val="E4DFD3"/>
          </a:solidFill>
          <a:ln/>
        </p:spPr>
      </p:sp>
      <p:sp>
        <p:nvSpPr>
          <p:cNvPr id="33" name="Text 31"/>
          <p:cNvSpPr/>
          <p:nvPr/>
        </p:nvSpPr>
        <p:spPr>
          <a:xfrm>
            <a:off x="4526280" y="5605272"/>
            <a:ext cx="32918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— 完整 Delivery Kit</a:t>
            </a:r>
            <a:endParaRPr lang="en-US" sz="1050" dirty="0"/>
          </a:p>
        </p:txBody>
      </p:sp>
      <p:sp>
        <p:nvSpPr>
          <p:cNvPr id="34" name="Text 32"/>
          <p:cNvSpPr/>
          <p:nvPr/>
        </p:nvSpPr>
        <p:spPr>
          <a:xfrm>
            <a:off x="4526280" y="5788152"/>
            <a:ext cx="32918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— 无限 Signal 关注</a:t>
            </a:r>
            <a:endParaRPr lang="en-US" sz="1050" dirty="0"/>
          </a:p>
        </p:txBody>
      </p:sp>
      <p:sp>
        <p:nvSpPr>
          <p:cNvPr id="35" name="Text 33"/>
          <p:cNvSpPr/>
          <p:nvPr/>
        </p:nvSpPr>
        <p:spPr>
          <a:xfrm>
            <a:off x="4526280" y="5971032"/>
            <a:ext cx="32918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— Proof Log · 全量导出</a:t>
            </a:r>
            <a:endParaRPr lang="en-US" sz="1050" dirty="0"/>
          </a:p>
        </p:txBody>
      </p:sp>
      <p:sp>
        <p:nvSpPr>
          <p:cNvPr id="36" name="Text 34"/>
          <p:cNvSpPr/>
          <p:nvPr/>
        </p:nvSpPr>
        <p:spPr>
          <a:xfrm>
            <a:off x="4526280" y="6153912"/>
            <a:ext cx="32918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— 自定义域名</a:t>
            </a:r>
            <a:endParaRPr lang="en-US" sz="1050" dirty="0"/>
          </a:p>
        </p:txBody>
      </p:sp>
      <p:sp>
        <p:nvSpPr>
          <p:cNvPr id="37" name="Shape 35"/>
          <p:cNvSpPr/>
          <p:nvPr/>
        </p:nvSpPr>
        <p:spPr>
          <a:xfrm>
            <a:off x="8138160" y="3200400"/>
            <a:ext cx="3657600" cy="3108960"/>
          </a:xfrm>
          <a:prstGeom prst="rect">
            <a:avLst/>
          </a:prstGeom>
          <a:solidFill>
            <a:srgbClr val="FAF8F3"/>
          </a:solidFill>
          <a:ln w="12700">
            <a:solidFill>
              <a:srgbClr val="0B0B0B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8366760" y="329184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03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9966960" y="3291840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spc="3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Team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8366760" y="361188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小工作室</a:t>
            </a:r>
            <a:endParaRPr lang="en-US" sz="3200" dirty="0"/>
          </a:p>
        </p:txBody>
      </p:sp>
      <p:sp>
        <p:nvSpPr>
          <p:cNvPr id="41" name="Text 39"/>
          <p:cNvSpPr/>
          <p:nvPr/>
        </p:nvSpPr>
        <p:spPr>
          <a:xfrm>
            <a:off x="8366760" y="4251960"/>
            <a:ext cx="1828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$19</a:t>
            </a:r>
            <a:endParaRPr lang="en-US" sz="5600" dirty="0"/>
          </a:p>
        </p:txBody>
      </p:sp>
      <p:sp>
        <p:nvSpPr>
          <p:cNvPr id="42" name="Text 40"/>
          <p:cNvSpPr/>
          <p:nvPr/>
        </p:nvSpPr>
        <p:spPr>
          <a:xfrm>
            <a:off x="9966960" y="4709160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/ 月 / 人</a:t>
            </a:r>
            <a:endParaRPr lang="en-US" sz="1100" dirty="0"/>
          </a:p>
        </p:txBody>
      </p:sp>
      <p:sp>
        <p:nvSpPr>
          <p:cNvPr id="43" name="Text 41"/>
          <p:cNvSpPr/>
          <p:nvPr/>
        </p:nvSpPr>
        <p:spPr>
          <a:xfrm>
            <a:off x="8366760" y="507492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2–5 人小团队 · 共享证据、按客户开房间。</a:t>
            </a:r>
            <a:endParaRPr lang="en-US" sz="1200" dirty="0"/>
          </a:p>
        </p:txBody>
      </p:sp>
      <p:sp>
        <p:nvSpPr>
          <p:cNvPr id="44" name="Shape 42"/>
          <p:cNvSpPr/>
          <p:nvPr/>
        </p:nvSpPr>
        <p:spPr>
          <a:xfrm>
            <a:off x="8366760" y="5532120"/>
            <a:ext cx="3200400" cy="4572"/>
          </a:xfrm>
          <a:prstGeom prst="rect">
            <a:avLst/>
          </a:prstGeom>
          <a:solidFill>
            <a:srgbClr val="E4DFD3"/>
          </a:solidFill>
          <a:ln/>
        </p:spPr>
      </p:sp>
      <p:sp>
        <p:nvSpPr>
          <p:cNvPr id="45" name="Text 43"/>
          <p:cNvSpPr/>
          <p:nvPr/>
        </p:nvSpPr>
        <p:spPr>
          <a:xfrm>
            <a:off x="8366760" y="5605272"/>
            <a:ext cx="32918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— 共享 Proof Log</a:t>
            </a:r>
            <a:endParaRPr lang="en-US" sz="1050" dirty="0"/>
          </a:p>
        </p:txBody>
      </p:sp>
      <p:sp>
        <p:nvSpPr>
          <p:cNvPr id="46" name="Text 44"/>
          <p:cNvSpPr/>
          <p:nvPr/>
        </p:nvSpPr>
        <p:spPr>
          <a:xfrm>
            <a:off x="8366760" y="5788152"/>
            <a:ext cx="32918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— 每客户 Delivery Room</a:t>
            </a:r>
            <a:endParaRPr lang="en-US" sz="1050" dirty="0"/>
          </a:p>
        </p:txBody>
      </p:sp>
      <p:sp>
        <p:nvSpPr>
          <p:cNvPr id="47" name="Text 45"/>
          <p:cNvSpPr/>
          <p:nvPr/>
        </p:nvSpPr>
        <p:spPr>
          <a:xfrm>
            <a:off x="8366760" y="5971032"/>
            <a:ext cx="32918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— 轻量治理与审计</a:t>
            </a:r>
            <a:endParaRPr lang="en-US" sz="1050" dirty="0"/>
          </a:p>
        </p:txBody>
      </p:sp>
      <p:sp>
        <p:nvSpPr>
          <p:cNvPr id="48" name="Text 46"/>
          <p:cNvSpPr/>
          <p:nvPr/>
        </p:nvSpPr>
        <p:spPr>
          <a:xfrm>
            <a:off x="8366760" y="6153912"/>
            <a:ext cx="32918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— SSO</a:t>
            </a:r>
            <a:endParaRPr lang="en-US" sz="10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5F2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502920"/>
            <a:ext cx="11277295" cy="7315"/>
          </a:xfrm>
          <a:prstGeom prst="rect">
            <a:avLst/>
          </a:prstGeom>
          <a:solidFill>
            <a:srgbClr val="0B0B0B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6355080"/>
            <a:ext cx="11277295" cy="4572"/>
          </a:xfrm>
          <a:prstGeom prst="rect">
            <a:avLst/>
          </a:prstGeom>
          <a:solidFill>
            <a:srgbClr val="E4DFD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828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BanyanWorks — 榕树工坊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248095" y="1828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4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路演资料 · 2026 · 机密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57200" y="658368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E63A1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10 · 时机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448495" y="6446520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3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14 / 18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57200" y="6446520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3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banyan-works.com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57200" y="100584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市场与时机 · WHY NOW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57200" y="1463040"/>
            <a:ext cx="11185855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400" b="1" spc="-200" kern="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浪起来了 —— 也只有一次。</a:t>
            </a:r>
            <a:endParaRPr lang="en-US" sz="5400" dirty="0"/>
          </a:p>
        </p:txBody>
      </p:sp>
      <p:sp>
        <p:nvSpPr>
          <p:cNvPr id="11" name="Shape 9"/>
          <p:cNvSpPr/>
          <p:nvPr/>
        </p:nvSpPr>
        <p:spPr>
          <a:xfrm>
            <a:off x="457200" y="3108960"/>
            <a:ext cx="11277295" cy="27432"/>
          </a:xfrm>
          <a:prstGeom prst="rect">
            <a:avLst/>
          </a:prstGeom>
          <a:solidFill>
            <a:srgbClr val="0B0B0B"/>
          </a:solidFill>
          <a:ln/>
        </p:spPr>
      </p:sp>
      <p:sp>
        <p:nvSpPr>
          <p:cNvPr id="12" name="Text 10"/>
          <p:cNvSpPr/>
          <p:nvPr/>
        </p:nvSpPr>
        <p:spPr>
          <a:xfrm>
            <a:off x="594360" y="3200400"/>
            <a:ext cx="22860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318</a:t>
            </a:r>
            <a:endParaRPr lang="en-US" sz="8000" dirty="0"/>
          </a:p>
        </p:txBody>
      </p:sp>
      <p:sp>
        <p:nvSpPr>
          <p:cNvPr id="13" name="Text 11"/>
          <p:cNvSpPr/>
          <p:nvPr/>
        </p:nvSpPr>
        <p:spPr>
          <a:xfrm>
            <a:off x="594360" y="411480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200" kern="0" dirty="0">
                <a:solidFill>
                  <a:srgbClr val="8A857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次 / 日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594360" y="438912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Fit Check 使用量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3282696" y="3154680"/>
            <a:ext cx="4572" cy="1463040"/>
          </a:xfrm>
          <a:prstGeom prst="rect">
            <a:avLst/>
          </a:prstGeom>
          <a:solidFill>
            <a:srgbClr val="E4DFD3"/>
          </a:solidFill>
          <a:ln/>
        </p:spPr>
      </p:sp>
      <p:sp>
        <p:nvSpPr>
          <p:cNvPr id="16" name="Text 14"/>
          <p:cNvSpPr/>
          <p:nvPr/>
        </p:nvSpPr>
        <p:spPr>
          <a:xfrm>
            <a:off x="3419856" y="3200400"/>
            <a:ext cx="22860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74</a:t>
            </a:r>
            <a:endParaRPr lang="en-US" sz="8000" dirty="0"/>
          </a:p>
        </p:txBody>
      </p:sp>
      <p:sp>
        <p:nvSpPr>
          <p:cNvPr id="17" name="Text 15"/>
          <p:cNvSpPr/>
          <p:nvPr/>
        </p:nvSpPr>
        <p:spPr>
          <a:xfrm>
            <a:off x="3419856" y="411480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200" kern="0" dirty="0">
                <a:solidFill>
                  <a:srgbClr val="8A857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均分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3419856" y="438912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适配打分平均值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6108192" y="3154680"/>
            <a:ext cx="4572" cy="1463040"/>
          </a:xfrm>
          <a:prstGeom prst="rect">
            <a:avLst/>
          </a:prstGeom>
          <a:solidFill>
            <a:srgbClr val="E4DFD3"/>
          </a:solidFill>
          <a:ln/>
        </p:spPr>
      </p:sp>
      <p:sp>
        <p:nvSpPr>
          <p:cNvPr id="20" name="Text 18"/>
          <p:cNvSpPr/>
          <p:nvPr/>
        </p:nvSpPr>
        <p:spPr>
          <a:xfrm>
            <a:off x="6245352" y="3200400"/>
            <a:ext cx="22860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6</a:t>
            </a:r>
            <a:endParaRPr lang="en-US" sz="8000" dirty="0"/>
          </a:p>
        </p:txBody>
      </p:sp>
      <p:sp>
        <p:nvSpPr>
          <p:cNvPr id="21" name="Text 19"/>
          <p:cNvSpPr/>
          <p:nvPr/>
        </p:nvSpPr>
        <p:spPr>
          <a:xfrm>
            <a:off x="6245352" y="411480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200" kern="0" dirty="0">
                <a:solidFill>
                  <a:srgbClr val="8A857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天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6245352" y="438912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首份证据交付中位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8933688" y="3154680"/>
            <a:ext cx="4572" cy="1463040"/>
          </a:xfrm>
          <a:prstGeom prst="rect">
            <a:avLst/>
          </a:prstGeom>
          <a:solidFill>
            <a:srgbClr val="E4DFD3"/>
          </a:solidFill>
          <a:ln/>
        </p:spPr>
      </p:sp>
      <p:sp>
        <p:nvSpPr>
          <p:cNvPr id="24" name="Text 22"/>
          <p:cNvSpPr/>
          <p:nvPr/>
        </p:nvSpPr>
        <p:spPr>
          <a:xfrm>
            <a:off x="9070848" y="3200400"/>
            <a:ext cx="22860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12</a:t>
            </a:r>
            <a:endParaRPr lang="en-US" sz="8000" dirty="0"/>
          </a:p>
        </p:txBody>
      </p:sp>
      <p:sp>
        <p:nvSpPr>
          <p:cNvPr id="25" name="Text 23"/>
          <p:cNvSpPr/>
          <p:nvPr/>
        </p:nvSpPr>
        <p:spPr>
          <a:xfrm>
            <a:off x="9070848" y="411480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200" kern="0" dirty="0">
                <a:solidFill>
                  <a:srgbClr val="8A857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位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9070848" y="438912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本月新增内测工匠</a:t>
            </a:r>
            <a:endParaRPr lang="en-US" sz="1300" dirty="0"/>
          </a:p>
        </p:txBody>
      </p:sp>
      <p:sp>
        <p:nvSpPr>
          <p:cNvPr id="27" name="Shape 25"/>
          <p:cNvSpPr/>
          <p:nvPr/>
        </p:nvSpPr>
        <p:spPr>
          <a:xfrm>
            <a:off x="457200" y="4709160"/>
            <a:ext cx="11277295" cy="4572"/>
          </a:xfrm>
          <a:prstGeom prst="rect">
            <a:avLst/>
          </a:prstGeom>
          <a:solidFill>
            <a:srgbClr val="0B0B0B"/>
          </a:solidFill>
          <a:ln/>
        </p:spPr>
      </p:sp>
      <p:sp>
        <p:nvSpPr>
          <p:cNvPr id="28" name="Text 26"/>
          <p:cNvSpPr/>
          <p:nvPr/>
        </p:nvSpPr>
        <p:spPr>
          <a:xfrm>
            <a:off x="457200" y="493776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63A1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01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1005840" y="5029200"/>
            <a:ext cx="457200" cy="18288"/>
          </a:xfrm>
          <a:prstGeom prst="rect">
            <a:avLst/>
          </a:prstGeom>
          <a:solidFill>
            <a:srgbClr val="0B0B0B"/>
          </a:solidFill>
          <a:ln/>
        </p:spPr>
      </p:sp>
      <p:sp>
        <p:nvSpPr>
          <p:cNvPr id="30" name="Text 28"/>
          <p:cNvSpPr/>
          <p:nvPr/>
        </p:nvSpPr>
        <p:spPr>
          <a:xfrm>
            <a:off x="457200" y="5212080"/>
            <a:ext cx="3657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AI 独立开发者浪潮真起来了</a:t>
            </a:r>
            <a:endParaRPr lang="en-US" sz="1900" dirty="0"/>
          </a:p>
        </p:txBody>
      </p:sp>
      <p:sp>
        <p:nvSpPr>
          <p:cNvPr id="31" name="Text 29"/>
          <p:cNvSpPr/>
          <p:nvPr/>
        </p:nvSpPr>
        <p:spPr>
          <a:xfrm>
            <a:off x="457200" y="5760720"/>
            <a:ext cx="3657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A3A3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Copilot / Claude Code / Cursor 让一人扛起一队的活。供给端 3 年 5×。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4297680" y="493776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63A1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02</a:t>
            </a:r>
            <a:endParaRPr lang="en-US" sz="1200" dirty="0"/>
          </a:p>
        </p:txBody>
      </p:sp>
      <p:sp>
        <p:nvSpPr>
          <p:cNvPr id="33" name="Shape 31"/>
          <p:cNvSpPr/>
          <p:nvPr/>
        </p:nvSpPr>
        <p:spPr>
          <a:xfrm>
            <a:off x="4846320" y="5029200"/>
            <a:ext cx="457200" cy="18288"/>
          </a:xfrm>
          <a:prstGeom prst="rect">
            <a:avLst/>
          </a:prstGeom>
          <a:solidFill>
            <a:srgbClr val="0B0B0B"/>
          </a:solidFill>
          <a:ln/>
        </p:spPr>
      </p:sp>
      <p:sp>
        <p:nvSpPr>
          <p:cNvPr id="34" name="Text 32"/>
          <p:cNvSpPr/>
          <p:nvPr/>
        </p:nvSpPr>
        <p:spPr>
          <a:xfrm>
            <a:off x="4297680" y="5212080"/>
            <a:ext cx="3657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客户对 AI 的耐心正在见底</a:t>
            </a:r>
            <a:endParaRPr lang="en-US" sz="1900" dirty="0"/>
          </a:p>
        </p:txBody>
      </p:sp>
      <p:sp>
        <p:nvSpPr>
          <p:cNvPr id="35" name="Text 33"/>
          <p:cNvSpPr/>
          <p:nvPr/>
        </p:nvSpPr>
        <p:spPr>
          <a:xfrm>
            <a:off x="4297680" y="5760720"/>
            <a:ext cx="3657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A3A3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过去两年花在 POC 上的钱大多没跑出去。客户开始为"证据"付费。</a:t>
            </a:r>
            <a:endParaRPr lang="en-US" sz="1200" dirty="0"/>
          </a:p>
        </p:txBody>
      </p:sp>
      <p:sp>
        <p:nvSpPr>
          <p:cNvPr id="36" name="Text 34"/>
          <p:cNvSpPr/>
          <p:nvPr/>
        </p:nvSpPr>
        <p:spPr>
          <a:xfrm>
            <a:off x="8138160" y="493776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63A1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03</a:t>
            </a:r>
            <a:endParaRPr lang="en-US" sz="1200" dirty="0"/>
          </a:p>
        </p:txBody>
      </p:sp>
      <p:sp>
        <p:nvSpPr>
          <p:cNvPr id="37" name="Shape 35"/>
          <p:cNvSpPr/>
          <p:nvPr/>
        </p:nvSpPr>
        <p:spPr>
          <a:xfrm>
            <a:off x="8686800" y="5029200"/>
            <a:ext cx="457200" cy="18288"/>
          </a:xfrm>
          <a:prstGeom prst="rect">
            <a:avLst/>
          </a:prstGeom>
          <a:solidFill>
            <a:srgbClr val="0B0B0B"/>
          </a:solidFill>
          <a:ln/>
        </p:spPr>
      </p:sp>
      <p:sp>
        <p:nvSpPr>
          <p:cNvPr id="38" name="Text 36"/>
          <p:cNvSpPr/>
          <p:nvPr/>
        </p:nvSpPr>
        <p:spPr>
          <a:xfrm>
            <a:off x="8138160" y="5212080"/>
            <a:ext cx="3657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工具都在做提问 · 没人做收敛</a:t>
            </a:r>
            <a:endParaRPr lang="en-US" sz="1900" dirty="0"/>
          </a:p>
        </p:txBody>
      </p:sp>
      <p:sp>
        <p:nvSpPr>
          <p:cNvPr id="39" name="Text 37"/>
          <p:cNvSpPr/>
          <p:nvPr/>
        </p:nvSpPr>
        <p:spPr>
          <a:xfrm>
            <a:off x="8138160" y="5760720"/>
            <a:ext cx="3657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A3A3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生成让写更多变便宜，判断变得贵。我们做的是 —— 让判断力可复用。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5F2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502920"/>
            <a:ext cx="11277295" cy="7315"/>
          </a:xfrm>
          <a:prstGeom prst="rect">
            <a:avLst/>
          </a:prstGeom>
          <a:solidFill>
            <a:srgbClr val="0B0B0B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6355080"/>
            <a:ext cx="11277295" cy="4572"/>
          </a:xfrm>
          <a:prstGeom prst="rect">
            <a:avLst/>
          </a:prstGeom>
          <a:solidFill>
            <a:srgbClr val="E4DFD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828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BanyanWorks — 榕树工坊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248095" y="1828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4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路演资料 · 2026 · 机密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57200" y="658368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E63A1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11 · 节奏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448495" y="6446520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3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15 / 18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57200" y="6446520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3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banyan-works.com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57200" y="100584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路线图 · ROADMAP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57200" y="1463040"/>
            <a:ext cx="11185855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600" b="1" spc="-200" kern="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四季度节奏 —— 一步走稳，再走下一步。</a:t>
            </a:r>
            <a:endParaRPr lang="en-US" sz="4600" dirty="0"/>
          </a:p>
        </p:txBody>
      </p:sp>
      <p:sp>
        <p:nvSpPr>
          <p:cNvPr id="11" name="Shape 9"/>
          <p:cNvSpPr/>
          <p:nvPr/>
        </p:nvSpPr>
        <p:spPr>
          <a:xfrm>
            <a:off x="457200" y="3291840"/>
            <a:ext cx="11277295" cy="18288"/>
          </a:xfrm>
          <a:prstGeom prst="rect">
            <a:avLst/>
          </a:prstGeom>
          <a:solidFill>
            <a:srgbClr val="0B0B0B"/>
          </a:solidFill>
          <a:ln/>
        </p:spPr>
      </p:sp>
      <p:sp>
        <p:nvSpPr>
          <p:cNvPr id="12" name="Shape 10"/>
          <p:cNvSpPr/>
          <p:nvPr/>
        </p:nvSpPr>
        <p:spPr>
          <a:xfrm>
            <a:off x="365760" y="3200400"/>
            <a:ext cx="228600" cy="228600"/>
          </a:xfrm>
          <a:prstGeom prst="diamond">
            <a:avLst/>
          </a:prstGeom>
          <a:solidFill>
            <a:srgbClr val="E63A1F"/>
          </a:solidFill>
          <a:ln w="19050">
            <a:solidFill>
              <a:srgbClr val="0B0B0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" y="352044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Q1</a:t>
            </a:r>
            <a:endParaRPr lang="en-US" sz="4200" dirty="0"/>
          </a:p>
        </p:txBody>
      </p:sp>
      <p:sp>
        <p:nvSpPr>
          <p:cNvPr id="14" name="Shape 12"/>
          <p:cNvSpPr/>
          <p:nvPr/>
        </p:nvSpPr>
        <p:spPr>
          <a:xfrm>
            <a:off x="1691640" y="3703320"/>
            <a:ext cx="640080" cy="274320"/>
          </a:xfrm>
          <a:prstGeom prst="rect">
            <a:avLst/>
          </a:prstGeom>
          <a:solidFill>
            <a:srgbClr val="0B0B0B"/>
          </a:solidFill>
          <a:ln/>
        </p:spPr>
      </p:sp>
      <p:sp>
        <p:nvSpPr>
          <p:cNvPr id="15" name="Text 13"/>
          <p:cNvSpPr/>
          <p:nvPr/>
        </p:nvSpPr>
        <p:spPr>
          <a:xfrm>
            <a:off x="1691640" y="3703320"/>
            <a:ext cx="640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F5F2E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NOW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457200" y="4206240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把 Fit Check 打透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4572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— 中文 brief 支持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457200" y="5047488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— Signal 台账每日更新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457200" y="5340096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— Builder Page v1 上线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457200" y="5632704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— 首批 500 位付费工匠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3191256" y="3200400"/>
            <a:ext cx="228600" cy="228600"/>
          </a:xfrm>
          <a:prstGeom prst="diamond">
            <a:avLst/>
          </a:prstGeom>
          <a:solidFill>
            <a:srgbClr val="F5F2EA"/>
          </a:solidFill>
          <a:ln w="19050">
            <a:solidFill>
              <a:srgbClr val="0B0B0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282696" y="352044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Q2</a:t>
            </a:r>
            <a:endParaRPr lang="en-US" sz="4200" dirty="0"/>
          </a:p>
        </p:txBody>
      </p:sp>
      <p:sp>
        <p:nvSpPr>
          <p:cNvPr id="23" name="Text 21"/>
          <p:cNvSpPr/>
          <p:nvPr/>
        </p:nvSpPr>
        <p:spPr>
          <a:xfrm>
            <a:off x="3282696" y="4206240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打通 Delivery Kit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3282696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— 范围守护自动化</a:t>
            </a:r>
            <a:endParaRPr lang="en-US" sz="1150" dirty="0"/>
          </a:p>
        </p:txBody>
      </p:sp>
      <p:sp>
        <p:nvSpPr>
          <p:cNvPr id="25" name="Text 23"/>
          <p:cNvSpPr/>
          <p:nvPr/>
        </p:nvSpPr>
        <p:spPr>
          <a:xfrm>
            <a:off x="3282696" y="5047488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— 证据自动沉淀</a:t>
            </a:r>
            <a:endParaRPr lang="en-US" sz="1150" dirty="0"/>
          </a:p>
        </p:txBody>
      </p:sp>
      <p:sp>
        <p:nvSpPr>
          <p:cNvPr id="26" name="Text 24"/>
          <p:cNvSpPr/>
          <p:nvPr/>
        </p:nvSpPr>
        <p:spPr>
          <a:xfrm>
            <a:off x="3282696" y="5340096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— 客户可见评估报告</a:t>
            </a:r>
            <a:endParaRPr lang="en-US" sz="1150" dirty="0"/>
          </a:p>
        </p:txBody>
      </p:sp>
      <p:sp>
        <p:nvSpPr>
          <p:cNvPr id="27" name="Text 25"/>
          <p:cNvSpPr/>
          <p:nvPr/>
        </p:nvSpPr>
        <p:spPr>
          <a:xfrm>
            <a:off x="3282696" y="5632704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— 3,000 位付费工匠</a:t>
            </a:r>
            <a:endParaRPr lang="en-US" sz="1150" dirty="0"/>
          </a:p>
        </p:txBody>
      </p:sp>
      <p:sp>
        <p:nvSpPr>
          <p:cNvPr id="28" name="Shape 26"/>
          <p:cNvSpPr/>
          <p:nvPr/>
        </p:nvSpPr>
        <p:spPr>
          <a:xfrm>
            <a:off x="6016752" y="3200400"/>
            <a:ext cx="228600" cy="228600"/>
          </a:xfrm>
          <a:prstGeom prst="diamond">
            <a:avLst/>
          </a:prstGeom>
          <a:solidFill>
            <a:srgbClr val="F5F2EA"/>
          </a:solidFill>
          <a:ln w="19050">
            <a:solidFill>
              <a:srgbClr val="0B0B0B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108192" y="352044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Q3</a:t>
            </a:r>
            <a:endParaRPr lang="en-US" sz="4200" dirty="0"/>
          </a:p>
        </p:txBody>
      </p:sp>
      <p:sp>
        <p:nvSpPr>
          <p:cNvPr id="30" name="Text 28"/>
          <p:cNvSpPr/>
          <p:nvPr/>
        </p:nvSpPr>
        <p:spPr>
          <a:xfrm>
            <a:off x="6108192" y="4206240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把 Builder Page 变入口</a:t>
            </a:r>
            <a:endParaRPr lang="en-US" sz="1800" dirty="0"/>
          </a:p>
        </p:txBody>
      </p:sp>
      <p:sp>
        <p:nvSpPr>
          <p:cNvPr id="31" name="Text 29"/>
          <p:cNvSpPr/>
          <p:nvPr/>
        </p:nvSpPr>
        <p:spPr>
          <a:xfrm>
            <a:off x="6108192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— 自定义域名</a:t>
            </a:r>
            <a:endParaRPr lang="en-US" sz="1150" dirty="0"/>
          </a:p>
        </p:txBody>
      </p:sp>
      <p:sp>
        <p:nvSpPr>
          <p:cNvPr id="32" name="Text 30"/>
          <p:cNvSpPr/>
          <p:nvPr/>
        </p:nvSpPr>
        <p:spPr>
          <a:xfrm>
            <a:off x="6108192" y="5047488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— 客户端 Room</a:t>
            </a:r>
            <a:endParaRPr lang="en-US" sz="1150" dirty="0"/>
          </a:p>
        </p:txBody>
      </p:sp>
      <p:sp>
        <p:nvSpPr>
          <p:cNvPr id="33" name="Text 31"/>
          <p:cNvSpPr/>
          <p:nvPr/>
        </p:nvSpPr>
        <p:spPr>
          <a:xfrm>
            <a:off x="6108192" y="5340096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— SEO / 分享卡</a:t>
            </a:r>
            <a:endParaRPr lang="en-US" sz="1150" dirty="0"/>
          </a:p>
        </p:txBody>
      </p:sp>
      <p:sp>
        <p:nvSpPr>
          <p:cNvPr id="34" name="Text 32"/>
          <p:cNvSpPr/>
          <p:nvPr/>
        </p:nvSpPr>
        <p:spPr>
          <a:xfrm>
            <a:off x="6108192" y="5632704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— 8,000 位付费工匠</a:t>
            </a:r>
            <a:endParaRPr lang="en-US" sz="1150" dirty="0"/>
          </a:p>
        </p:txBody>
      </p:sp>
      <p:sp>
        <p:nvSpPr>
          <p:cNvPr id="35" name="Shape 33"/>
          <p:cNvSpPr/>
          <p:nvPr/>
        </p:nvSpPr>
        <p:spPr>
          <a:xfrm>
            <a:off x="8842248" y="3200400"/>
            <a:ext cx="228600" cy="228600"/>
          </a:xfrm>
          <a:prstGeom prst="diamond">
            <a:avLst/>
          </a:prstGeom>
          <a:solidFill>
            <a:srgbClr val="F5F2EA"/>
          </a:solidFill>
          <a:ln w="19050">
            <a:solidFill>
              <a:srgbClr val="0B0B0B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8933688" y="352044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Q4</a:t>
            </a:r>
            <a:endParaRPr lang="en-US" sz="4200" dirty="0"/>
          </a:p>
        </p:txBody>
      </p:sp>
      <p:sp>
        <p:nvSpPr>
          <p:cNvPr id="37" name="Text 35"/>
          <p:cNvSpPr/>
          <p:nvPr/>
        </p:nvSpPr>
        <p:spPr>
          <a:xfrm>
            <a:off x="8933688" y="4206240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打通企业侧客户验证</a:t>
            </a:r>
            <a:endParaRPr lang="en-US" sz="1800" dirty="0"/>
          </a:p>
        </p:txBody>
      </p:sp>
      <p:sp>
        <p:nvSpPr>
          <p:cNvPr id="38" name="Text 36"/>
          <p:cNvSpPr/>
          <p:nvPr/>
        </p:nvSpPr>
        <p:spPr>
          <a:xfrm>
            <a:off x="8933688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— Team &amp; SSO</a:t>
            </a:r>
            <a:endParaRPr lang="en-US" sz="1150" dirty="0"/>
          </a:p>
        </p:txBody>
      </p:sp>
      <p:sp>
        <p:nvSpPr>
          <p:cNvPr id="39" name="Text 37"/>
          <p:cNvSpPr/>
          <p:nvPr/>
        </p:nvSpPr>
        <p:spPr>
          <a:xfrm>
            <a:off x="8933688" y="5047488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— 采购白名单</a:t>
            </a:r>
            <a:endParaRPr lang="en-US" sz="1150" dirty="0"/>
          </a:p>
        </p:txBody>
      </p:sp>
      <p:sp>
        <p:nvSpPr>
          <p:cNvPr id="40" name="Text 38"/>
          <p:cNvSpPr/>
          <p:nvPr/>
        </p:nvSpPr>
        <p:spPr>
          <a:xfrm>
            <a:off x="8933688" y="5340096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— API 与 SDK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8933688" y="5632704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— 1 万工匠 · 30 万美元 MRR</a:t>
            </a:r>
            <a:endParaRPr lang="en-US" sz="1150" dirty="0"/>
          </a:p>
        </p:txBody>
      </p:sp>
      <p:sp>
        <p:nvSpPr>
          <p:cNvPr id="42" name="Shape 40"/>
          <p:cNvSpPr/>
          <p:nvPr/>
        </p:nvSpPr>
        <p:spPr>
          <a:xfrm>
            <a:off x="457200" y="6080760"/>
            <a:ext cx="11277295" cy="4572"/>
          </a:xfrm>
          <a:prstGeom prst="rect">
            <a:avLst/>
          </a:prstGeom>
          <a:solidFill>
            <a:srgbClr val="E4DFD3"/>
          </a:solidFill>
          <a:ln/>
        </p:spPr>
      </p:sp>
      <p:sp>
        <p:nvSpPr>
          <p:cNvPr id="43" name="Text 41"/>
          <p:cNvSpPr/>
          <p:nvPr/>
        </p:nvSpPr>
        <p:spPr>
          <a:xfrm>
            <a:off x="457200" y="617220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A3A3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做深，不做宽。18 个月内不接一切 "AI 通用工具" 的诱惑 —— 只服务 AI 独立开发者这一群人。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5F2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502920"/>
            <a:ext cx="11277295" cy="7315"/>
          </a:xfrm>
          <a:prstGeom prst="rect">
            <a:avLst/>
          </a:prstGeom>
          <a:solidFill>
            <a:srgbClr val="0B0B0B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6355080"/>
            <a:ext cx="11277295" cy="4572"/>
          </a:xfrm>
          <a:prstGeom prst="rect">
            <a:avLst/>
          </a:prstGeom>
          <a:solidFill>
            <a:srgbClr val="E4DFD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828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BanyanWorks — 榕树工坊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248095" y="1828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4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路演资料 · 2026 · 机密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57200" y="658368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E63A1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12 · 团队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448495" y="6446520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3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16 / 18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57200" y="6446520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3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banyan-works.com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57200" y="100584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团队 · TEAM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57200" y="1463040"/>
            <a:ext cx="11185855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000" b="1" spc="-200" kern="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三个人做完过一次完整闭环。</a:t>
            </a:r>
            <a:endParaRPr lang="en-US" sz="5000" dirty="0"/>
          </a:p>
        </p:txBody>
      </p:sp>
      <p:sp>
        <p:nvSpPr>
          <p:cNvPr id="11" name="Shape 9"/>
          <p:cNvSpPr/>
          <p:nvPr/>
        </p:nvSpPr>
        <p:spPr>
          <a:xfrm>
            <a:off x="457200" y="3108960"/>
            <a:ext cx="3657600" cy="2103120"/>
          </a:xfrm>
          <a:prstGeom prst="rect">
            <a:avLst/>
          </a:prstGeom>
          <a:solidFill>
            <a:srgbClr val="FAF8F3"/>
          </a:solidFill>
          <a:ln w="12700">
            <a:solidFill>
              <a:srgbClr val="0B0B0B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85800" y="3291840"/>
            <a:ext cx="822960" cy="822960"/>
          </a:xfrm>
          <a:prstGeom prst="ellipse">
            <a:avLst/>
          </a:prstGeom>
          <a:solidFill>
            <a:srgbClr val="0B0B0B"/>
          </a:solidFill>
          <a:ln/>
        </p:spPr>
      </p:sp>
      <p:sp>
        <p:nvSpPr>
          <p:cNvPr id="13" name="Text 11"/>
          <p:cNvSpPr/>
          <p:nvPr/>
        </p:nvSpPr>
        <p:spPr>
          <a:xfrm>
            <a:off x="685800" y="329184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5F2E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L</a:t>
            </a:r>
            <a:endParaRPr lang="en-US" sz="3000" dirty="0"/>
          </a:p>
        </p:txBody>
      </p:sp>
      <p:sp>
        <p:nvSpPr>
          <p:cNvPr id="14" name="Text 12"/>
          <p:cNvSpPr/>
          <p:nvPr/>
        </p:nvSpPr>
        <p:spPr>
          <a:xfrm>
            <a:off x="1600200" y="333756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林 一诺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1600200" y="379476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E63A1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创始人 · 产品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685800" y="4251960"/>
            <a:ext cx="3200400" cy="4572"/>
          </a:xfrm>
          <a:prstGeom prst="rect">
            <a:avLst/>
          </a:prstGeom>
          <a:solidFill>
            <a:srgbClr val="E4DFD3"/>
          </a:solidFill>
          <a:ln/>
        </p:spPr>
      </p:sp>
      <p:sp>
        <p:nvSpPr>
          <p:cNvPr id="17" name="Text 15"/>
          <p:cNvSpPr/>
          <p:nvPr/>
        </p:nvSpPr>
        <p:spPr>
          <a:xfrm>
            <a:off x="685800" y="4343400"/>
            <a:ext cx="3200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前 Figma 设计工程师 · 独立开发者社区 6 年 · 3 款 5 万+ MAU 独立产品。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297680" y="3108960"/>
            <a:ext cx="3657600" cy="2103120"/>
          </a:xfrm>
          <a:prstGeom prst="rect">
            <a:avLst/>
          </a:prstGeom>
          <a:solidFill>
            <a:srgbClr val="FAF8F3"/>
          </a:solidFill>
          <a:ln w="12700">
            <a:solidFill>
              <a:srgbClr val="0B0B0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526280" y="3291840"/>
            <a:ext cx="822960" cy="822960"/>
          </a:xfrm>
          <a:prstGeom prst="ellipse">
            <a:avLst/>
          </a:prstGeom>
          <a:solidFill>
            <a:srgbClr val="0B0B0B"/>
          </a:solidFill>
          <a:ln/>
        </p:spPr>
      </p:sp>
      <p:sp>
        <p:nvSpPr>
          <p:cNvPr id="20" name="Text 18"/>
          <p:cNvSpPr/>
          <p:nvPr/>
        </p:nvSpPr>
        <p:spPr>
          <a:xfrm>
            <a:off x="4526280" y="329184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5F2E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Z</a:t>
            </a:r>
            <a:endParaRPr lang="en-US" sz="3000" dirty="0"/>
          </a:p>
        </p:txBody>
      </p:sp>
      <p:sp>
        <p:nvSpPr>
          <p:cNvPr id="21" name="Text 19"/>
          <p:cNvSpPr/>
          <p:nvPr/>
        </p:nvSpPr>
        <p:spPr>
          <a:xfrm>
            <a:off x="5440680" y="333756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赵 承翊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5440680" y="379476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E63A1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联合创始人 · AI 工程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4526280" y="4251960"/>
            <a:ext cx="3200400" cy="4572"/>
          </a:xfrm>
          <a:prstGeom prst="rect">
            <a:avLst/>
          </a:prstGeom>
          <a:solidFill>
            <a:srgbClr val="E4DFD3"/>
          </a:solidFill>
          <a:ln/>
        </p:spPr>
      </p:sp>
      <p:sp>
        <p:nvSpPr>
          <p:cNvPr id="24" name="Text 22"/>
          <p:cNvSpPr/>
          <p:nvPr/>
        </p:nvSpPr>
        <p:spPr>
          <a:xfrm>
            <a:off x="4526280" y="4343400"/>
            <a:ext cx="3200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前 OpenAI 应用工程 · 多个企业 RAG / eval 系统 · "评估重于生成"。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8138160" y="3108960"/>
            <a:ext cx="3657600" cy="2103120"/>
          </a:xfrm>
          <a:prstGeom prst="rect">
            <a:avLst/>
          </a:prstGeom>
          <a:solidFill>
            <a:srgbClr val="FAF8F3"/>
          </a:solidFill>
          <a:ln w="12700">
            <a:solidFill>
              <a:srgbClr val="0B0B0B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8366760" y="3291840"/>
            <a:ext cx="822960" cy="822960"/>
          </a:xfrm>
          <a:prstGeom prst="ellipse">
            <a:avLst/>
          </a:prstGeom>
          <a:solidFill>
            <a:srgbClr val="0B0B0B"/>
          </a:solidFill>
          <a:ln/>
        </p:spPr>
      </p:sp>
      <p:sp>
        <p:nvSpPr>
          <p:cNvPr id="27" name="Text 25"/>
          <p:cNvSpPr/>
          <p:nvPr/>
        </p:nvSpPr>
        <p:spPr>
          <a:xfrm>
            <a:off x="8366760" y="329184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5F2E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H</a:t>
            </a:r>
            <a:endParaRPr lang="en-US" sz="3000" dirty="0"/>
          </a:p>
        </p:txBody>
      </p:sp>
      <p:sp>
        <p:nvSpPr>
          <p:cNvPr id="28" name="Text 26"/>
          <p:cNvSpPr/>
          <p:nvPr/>
        </p:nvSpPr>
        <p:spPr>
          <a:xfrm>
            <a:off x="9281160" y="333756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何 芸</a:t>
            </a:r>
            <a:endParaRPr lang="en-US" sz="2200" dirty="0"/>
          </a:p>
        </p:txBody>
      </p:sp>
      <p:sp>
        <p:nvSpPr>
          <p:cNvPr id="29" name="Text 27"/>
          <p:cNvSpPr/>
          <p:nvPr/>
        </p:nvSpPr>
        <p:spPr>
          <a:xfrm>
            <a:off x="9281160" y="379476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E63A1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联合创始人 · GTM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8366760" y="4251960"/>
            <a:ext cx="3200400" cy="4572"/>
          </a:xfrm>
          <a:prstGeom prst="rect">
            <a:avLst/>
          </a:prstGeom>
          <a:solidFill>
            <a:srgbClr val="E4DFD3"/>
          </a:solidFill>
          <a:ln/>
        </p:spPr>
      </p:sp>
      <p:sp>
        <p:nvSpPr>
          <p:cNvPr id="31" name="Text 29"/>
          <p:cNvSpPr/>
          <p:nvPr/>
        </p:nvSpPr>
        <p:spPr>
          <a:xfrm>
            <a:off x="8366760" y="4343400"/>
            <a:ext cx="3200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前 Notion 亚太增长负责人 · PLG 与开发者社区打法 · 双活跃。</a:t>
            </a:r>
            <a:endParaRPr lang="en-US" sz="1200" dirty="0"/>
          </a:p>
        </p:txBody>
      </p:sp>
      <p:sp>
        <p:nvSpPr>
          <p:cNvPr id="32" name="Shape 30"/>
          <p:cNvSpPr/>
          <p:nvPr/>
        </p:nvSpPr>
        <p:spPr>
          <a:xfrm>
            <a:off x="457200" y="5486400"/>
            <a:ext cx="11277295" cy="4572"/>
          </a:xfrm>
          <a:prstGeom prst="rect">
            <a:avLst/>
          </a:prstGeom>
          <a:solidFill>
            <a:srgbClr val="E4DFD3"/>
          </a:solidFill>
          <a:ln/>
        </p:spPr>
      </p:sp>
      <p:sp>
        <p:nvSpPr>
          <p:cNvPr id="33" name="Text 31"/>
          <p:cNvSpPr/>
          <p:nvPr/>
        </p:nvSpPr>
        <p:spPr>
          <a:xfrm>
            <a:off x="457200" y="55778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顾问 · ADVISORS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457200" y="594360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李 明</a:t>
            </a:r>
            <a:endParaRPr lang="en-US" sz="1600" dirty="0"/>
          </a:p>
        </p:txBody>
      </p:sp>
      <p:sp>
        <p:nvSpPr>
          <p:cNvPr id="35" name="Text 33"/>
          <p:cNvSpPr/>
          <p:nvPr/>
        </p:nvSpPr>
        <p:spPr>
          <a:xfrm>
            <a:off x="457200" y="626364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A3A3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君智式定位实践 · 一句话战略陪练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3282696" y="594360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陈 冬</a:t>
            </a:r>
            <a:endParaRPr lang="en-US" sz="1600" dirty="0"/>
          </a:p>
        </p:txBody>
      </p:sp>
      <p:sp>
        <p:nvSpPr>
          <p:cNvPr id="37" name="Text 35"/>
          <p:cNvSpPr/>
          <p:nvPr/>
        </p:nvSpPr>
        <p:spPr>
          <a:xfrm>
            <a:off x="3282696" y="626364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A3A3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IndieHackers 顶部作者 · 社区背书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6108192" y="594360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王 珂</a:t>
            </a:r>
            <a:endParaRPr lang="en-US" sz="1600" dirty="0"/>
          </a:p>
        </p:txBody>
      </p:sp>
      <p:sp>
        <p:nvSpPr>
          <p:cNvPr id="39" name="Text 37"/>
          <p:cNvSpPr/>
          <p:nvPr/>
        </p:nvSpPr>
        <p:spPr>
          <a:xfrm>
            <a:off x="6108192" y="626364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A3A3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前 a16z 合伙人 · 开发者工具 GTM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8933688" y="594360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郭 磊</a:t>
            </a:r>
            <a:endParaRPr lang="en-US" sz="1600" dirty="0"/>
          </a:p>
        </p:txBody>
      </p:sp>
      <p:sp>
        <p:nvSpPr>
          <p:cNvPr id="41" name="Text 39"/>
          <p:cNvSpPr/>
          <p:nvPr/>
        </p:nvSpPr>
        <p:spPr>
          <a:xfrm>
            <a:off x="8933688" y="626364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A3A3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AI 企业采购 SVP · 客户侧场景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5F2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502920"/>
            <a:ext cx="11277295" cy="7315"/>
          </a:xfrm>
          <a:prstGeom prst="rect">
            <a:avLst/>
          </a:prstGeom>
          <a:solidFill>
            <a:srgbClr val="0B0B0B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6355080"/>
            <a:ext cx="11277295" cy="4572"/>
          </a:xfrm>
          <a:prstGeom prst="rect">
            <a:avLst/>
          </a:prstGeom>
          <a:solidFill>
            <a:srgbClr val="E4DFD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828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BanyanWorks — 榕树工坊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248095" y="1828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4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路演资料 · 2026 · 机密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57200" y="658368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E63A1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13 · 融资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448495" y="6446520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3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17 / 18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57200" y="6446520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3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banyan-works.com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57200" y="100584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融资诉求 · THE ASK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57200" y="1463040"/>
            <a:ext cx="45720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$2M</a:t>
            </a:r>
            <a:endParaRPr lang="en-US" sz="14000" dirty="0"/>
          </a:p>
        </p:txBody>
      </p:sp>
      <p:sp>
        <p:nvSpPr>
          <p:cNvPr id="11" name="Text 9"/>
          <p:cNvSpPr/>
          <p:nvPr/>
        </p:nvSpPr>
        <p:spPr>
          <a:xfrm>
            <a:off x="5120640" y="1828800"/>
            <a:ext cx="4572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6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种子轮</a:t>
            </a:r>
            <a:endParaRPr lang="en-US" sz="4600" dirty="0"/>
          </a:p>
        </p:txBody>
      </p:sp>
      <p:sp>
        <p:nvSpPr>
          <p:cNvPr id="12" name="Text 10"/>
          <p:cNvSpPr/>
          <p:nvPr/>
        </p:nvSpPr>
        <p:spPr>
          <a:xfrm>
            <a:off x="5120640" y="2651760"/>
            <a:ext cx="6400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A3A3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18 个月跑到 1 万付费工匠 · 30 万美元 MRR · 打开 A 轮门。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457200" y="384048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资金用途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4160520"/>
            <a:ext cx="5486400" cy="685800"/>
          </a:xfrm>
          <a:prstGeom prst="rect">
            <a:avLst/>
          </a:prstGeom>
          <a:solidFill>
            <a:srgbClr val="FAF8F3"/>
          </a:solidFill>
          <a:ln w="12700">
            <a:solidFill>
              <a:srgbClr val="0B0B0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0080" y="4233672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产品与 AI 引擎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640080" y="4544568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A3A3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Fit Check 模型 · Delivery Kit · Builder Page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480560" y="4251960"/>
            <a:ext cx="1371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34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60%</a:t>
            </a:r>
            <a:endParaRPr lang="en-US" sz="3400" dirty="0"/>
          </a:p>
        </p:txBody>
      </p:sp>
      <p:sp>
        <p:nvSpPr>
          <p:cNvPr id="18" name="Shape 16"/>
          <p:cNvSpPr/>
          <p:nvPr/>
        </p:nvSpPr>
        <p:spPr>
          <a:xfrm>
            <a:off x="457200" y="4937760"/>
            <a:ext cx="5486400" cy="685800"/>
          </a:xfrm>
          <a:prstGeom prst="rect">
            <a:avLst/>
          </a:prstGeom>
          <a:solidFill>
            <a:srgbClr val="FAF8F3"/>
          </a:solidFill>
          <a:ln w="12700">
            <a:solidFill>
              <a:srgbClr val="0B0B0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0080" y="5010912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GTM 与社区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640080" y="5321808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A3A3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内容 · IndieHackers / X / 即刻 · KOL 共建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480560" y="5029200"/>
            <a:ext cx="1371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34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25%</a:t>
            </a:r>
            <a:endParaRPr lang="en-US" sz="3400" dirty="0"/>
          </a:p>
        </p:txBody>
      </p:sp>
      <p:sp>
        <p:nvSpPr>
          <p:cNvPr id="22" name="Shape 20"/>
          <p:cNvSpPr/>
          <p:nvPr/>
        </p:nvSpPr>
        <p:spPr>
          <a:xfrm>
            <a:off x="457200" y="5715000"/>
            <a:ext cx="5486400" cy="685800"/>
          </a:xfrm>
          <a:prstGeom prst="rect">
            <a:avLst/>
          </a:prstGeom>
          <a:solidFill>
            <a:srgbClr val="FAF8F3"/>
          </a:solidFill>
          <a:ln w="12700">
            <a:solidFill>
              <a:srgbClr val="0B0B0B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40080" y="5788152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运营与合规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640080" y="6099048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A3A3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客户成功 · 支付 · 数据合规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480560" y="5806440"/>
            <a:ext cx="1371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34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15%</a:t>
            </a:r>
            <a:endParaRPr lang="en-US" sz="3400" dirty="0"/>
          </a:p>
        </p:txBody>
      </p:sp>
      <p:sp>
        <p:nvSpPr>
          <p:cNvPr id="26" name="Text 24"/>
          <p:cNvSpPr/>
          <p:nvPr/>
        </p:nvSpPr>
        <p:spPr>
          <a:xfrm>
            <a:off x="6400800" y="384048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18 个月里程碑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6400800" y="4160520"/>
            <a:ext cx="5333695" cy="18288"/>
          </a:xfrm>
          <a:prstGeom prst="rect">
            <a:avLst/>
          </a:prstGeom>
          <a:solidFill>
            <a:srgbClr val="0B0B0B"/>
          </a:solidFill>
          <a:ln/>
        </p:spPr>
      </p:sp>
      <p:sp>
        <p:nvSpPr>
          <p:cNvPr id="28" name="Text 26"/>
          <p:cNvSpPr/>
          <p:nvPr/>
        </p:nvSpPr>
        <p:spPr>
          <a:xfrm>
            <a:off x="6400800" y="4297680"/>
            <a:ext cx="1463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63A1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6 个月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7863840" y="429768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3,000 位付费工匠 · 6 万 MRR</a:t>
            </a:r>
            <a:endParaRPr lang="en-US" sz="1600" dirty="0"/>
          </a:p>
        </p:txBody>
      </p:sp>
      <p:sp>
        <p:nvSpPr>
          <p:cNvPr id="30" name="Shape 28"/>
          <p:cNvSpPr/>
          <p:nvPr/>
        </p:nvSpPr>
        <p:spPr>
          <a:xfrm>
            <a:off x="6400800" y="4800600"/>
            <a:ext cx="5333695" cy="18288"/>
          </a:xfrm>
          <a:prstGeom prst="rect">
            <a:avLst/>
          </a:prstGeom>
          <a:solidFill>
            <a:srgbClr val="E4DFD3"/>
          </a:solidFill>
          <a:ln/>
        </p:spPr>
      </p:sp>
      <p:sp>
        <p:nvSpPr>
          <p:cNvPr id="31" name="Text 29"/>
          <p:cNvSpPr/>
          <p:nvPr/>
        </p:nvSpPr>
        <p:spPr>
          <a:xfrm>
            <a:off x="6400800" y="4937760"/>
            <a:ext cx="1463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63A1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12 个月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7863840" y="493776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6,000 位付费工匠 · 15 万 MRR · 打通 Team 档</a:t>
            </a:r>
            <a:endParaRPr lang="en-US" sz="1600" dirty="0"/>
          </a:p>
        </p:txBody>
      </p:sp>
      <p:sp>
        <p:nvSpPr>
          <p:cNvPr id="33" name="Shape 31"/>
          <p:cNvSpPr/>
          <p:nvPr/>
        </p:nvSpPr>
        <p:spPr>
          <a:xfrm>
            <a:off x="6400800" y="5440680"/>
            <a:ext cx="5333695" cy="18288"/>
          </a:xfrm>
          <a:prstGeom prst="rect">
            <a:avLst/>
          </a:prstGeom>
          <a:solidFill>
            <a:srgbClr val="E4DFD3"/>
          </a:solidFill>
          <a:ln/>
        </p:spPr>
      </p:sp>
      <p:sp>
        <p:nvSpPr>
          <p:cNvPr id="34" name="Text 32"/>
          <p:cNvSpPr/>
          <p:nvPr/>
        </p:nvSpPr>
        <p:spPr>
          <a:xfrm>
            <a:off x="6400800" y="5577840"/>
            <a:ext cx="1463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63A1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18 个月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7863840" y="557784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1 万位付费工匠 · 30 万 MRR · 启动 A 轮</a:t>
            </a:r>
            <a:endParaRPr lang="en-US" sz="1600" dirty="0"/>
          </a:p>
        </p:txBody>
      </p:sp>
      <p:sp>
        <p:nvSpPr>
          <p:cNvPr id="36" name="Text 34"/>
          <p:cNvSpPr/>
          <p:nvPr/>
        </p:nvSpPr>
        <p:spPr>
          <a:xfrm>
            <a:off x="6400800" y="617220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无稀释情况下的运营跑道 · 22 个月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5F2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502920"/>
            <a:ext cx="11277295" cy="7315"/>
          </a:xfrm>
          <a:prstGeom prst="rect">
            <a:avLst/>
          </a:prstGeom>
          <a:solidFill>
            <a:srgbClr val="0B0B0B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6355080"/>
            <a:ext cx="11277295" cy="4572"/>
          </a:xfrm>
          <a:prstGeom prst="rect">
            <a:avLst/>
          </a:prstGeom>
          <a:solidFill>
            <a:srgbClr val="E4DFD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828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BanyanWorks — 榕树工坊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248095" y="1828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4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路演资料 · 2026 · 机密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57200" y="658368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E63A1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14 · 收尾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448495" y="6446520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3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18 / 18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57200" y="6446520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3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banyan-works.com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57200" y="100584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收尾 · CLOSE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57200" y="1554480"/>
            <a:ext cx="11185855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b="1" spc="-200" kern="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先做完一个项目 —</a:t>
            </a:r>
            <a:endParaRPr lang="en-US" sz="6000" dirty="0"/>
          </a:p>
        </p:txBody>
      </p:sp>
      <p:sp>
        <p:nvSpPr>
          <p:cNvPr id="11" name="Text 9"/>
          <p:cNvSpPr/>
          <p:nvPr/>
        </p:nvSpPr>
        <p:spPr>
          <a:xfrm>
            <a:off x="457200" y="2552007"/>
            <a:ext cx="11185855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b="1" spc="-200" kern="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让它变成证据 —</a:t>
            </a:r>
            <a:endParaRPr lang="en-US" sz="6000" dirty="0"/>
          </a:p>
        </p:txBody>
      </p:sp>
      <p:sp>
        <p:nvSpPr>
          <p:cNvPr id="12" name="Text 10"/>
          <p:cNvSpPr/>
          <p:nvPr/>
        </p:nvSpPr>
        <p:spPr>
          <a:xfrm>
            <a:off x="457200" y="3549535"/>
            <a:ext cx="11185855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b="1" spc="-200" kern="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下一个就更容易。</a:t>
            </a:r>
            <a:endParaRPr lang="en-US" sz="6000" dirty="0"/>
          </a:p>
        </p:txBody>
      </p:sp>
      <p:sp>
        <p:nvSpPr>
          <p:cNvPr id="13" name="Shape 11"/>
          <p:cNvSpPr/>
          <p:nvPr/>
        </p:nvSpPr>
        <p:spPr>
          <a:xfrm>
            <a:off x="457200" y="5120640"/>
            <a:ext cx="1371600" cy="45720"/>
          </a:xfrm>
          <a:prstGeom prst="rect">
            <a:avLst/>
          </a:prstGeom>
          <a:solidFill>
            <a:srgbClr val="E63A1F"/>
          </a:solidFill>
          <a:ln/>
        </p:spPr>
      </p:sp>
      <p:sp>
        <p:nvSpPr>
          <p:cNvPr id="14" name="Text 12"/>
          <p:cNvSpPr/>
          <p:nvPr/>
        </p:nvSpPr>
        <p:spPr>
          <a:xfrm>
            <a:off x="457200" y="530352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网站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457200" y="5596128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banyan-works.com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4297680" y="530352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邮箱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297680" y="5596128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hi@banyan-works.com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8138160" y="530352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社群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8138160" y="5596128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x.com/banyanworks · 即刻 @BanyanWorks</a:t>
            </a:r>
            <a:endParaRPr lang="en-US" sz="1800" dirty="0"/>
          </a:p>
        </p:txBody>
      </p:sp>
      <p:sp>
        <p:nvSpPr>
          <p:cNvPr id="20" name="Shape 18"/>
          <p:cNvSpPr/>
          <p:nvPr/>
        </p:nvSpPr>
        <p:spPr>
          <a:xfrm>
            <a:off x="9997135" y="5120640"/>
            <a:ext cx="1463040" cy="457200"/>
          </a:xfrm>
          <a:prstGeom prst="rect">
            <a:avLst/>
          </a:prstGeom>
          <a:solidFill>
            <a:srgbClr val="F5F2EA"/>
          </a:solidFill>
          <a:ln w="25400">
            <a:solidFill>
              <a:srgbClr val="E63A1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9997135" y="5120640"/>
            <a:ext cx="1463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spc="400" kern="0" dirty="0">
                <a:solidFill>
                  <a:srgbClr val="E63A1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谢·工匠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2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502920"/>
            <a:ext cx="11277295" cy="7315"/>
          </a:xfrm>
          <a:prstGeom prst="rect">
            <a:avLst/>
          </a:prstGeom>
          <a:solidFill>
            <a:srgbClr val="0B0B0B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6355080"/>
            <a:ext cx="11277295" cy="4572"/>
          </a:xfrm>
          <a:prstGeom prst="rect">
            <a:avLst/>
          </a:prstGeom>
          <a:solidFill>
            <a:srgbClr val="E4DFD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828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BanyanWorks — 榕树工坊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248095" y="1828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4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路演资料 · 2026 · 机密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57200" y="658368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E63A1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01 · 战略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448495" y="6446520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3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01 / 18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57200" y="6446520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3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banyan-works.com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57200" y="100584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一句话战略 · CORE STRATEGY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57200" y="1463040"/>
            <a:ext cx="11185855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b="1" spc="-200" kern="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帮 AI 独立开发者</a:t>
            </a:r>
            <a:endParaRPr lang="en-US" sz="6000" dirty="0"/>
          </a:p>
        </p:txBody>
      </p:sp>
      <p:sp>
        <p:nvSpPr>
          <p:cNvPr id="11" name="Text 9"/>
          <p:cNvSpPr/>
          <p:nvPr/>
        </p:nvSpPr>
        <p:spPr>
          <a:xfrm>
            <a:off x="457200" y="2460567"/>
            <a:ext cx="11185855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b="1" spc="-200" kern="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接对单 · 交好货 · 拉下一单。</a:t>
            </a:r>
            <a:endParaRPr lang="en-US" sz="6000" dirty="0"/>
          </a:p>
        </p:txBody>
      </p:sp>
      <p:sp>
        <p:nvSpPr>
          <p:cNvPr id="12" name="Shape 10"/>
          <p:cNvSpPr/>
          <p:nvPr/>
        </p:nvSpPr>
        <p:spPr>
          <a:xfrm>
            <a:off x="457200" y="4114800"/>
            <a:ext cx="3657600" cy="2103120"/>
          </a:xfrm>
          <a:prstGeom prst="rect">
            <a:avLst/>
          </a:prstGeom>
          <a:solidFill>
            <a:srgbClr val="FAF8F3"/>
          </a:solidFill>
          <a:ln w="12700">
            <a:solidFill>
              <a:srgbClr val="0B0B0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4297680"/>
            <a:ext cx="548640" cy="36576"/>
          </a:xfrm>
          <a:prstGeom prst="rect">
            <a:avLst/>
          </a:prstGeom>
          <a:solidFill>
            <a:srgbClr val="E63A1F"/>
          </a:solidFill>
          <a:ln/>
        </p:spPr>
      </p:sp>
      <p:sp>
        <p:nvSpPr>
          <p:cNvPr id="14" name="Text 12"/>
          <p:cNvSpPr/>
          <p:nvPr/>
        </p:nvSpPr>
        <p:spPr>
          <a:xfrm>
            <a:off x="731520" y="4434840"/>
            <a:ext cx="3108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接对单</a:t>
            </a:r>
            <a:endParaRPr lang="en-US" sz="3400" dirty="0"/>
          </a:p>
        </p:txBody>
      </p:sp>
      <p:sp>
        <p:nvSpPr>
          <p:cNvPr id="15" name="Text 13"/>
          <p:cNvSpPr/>
          <p:nvPr/>
        </p:nvSpPr>
        <p:spPr>
          <a:xfrm>
            <a:off x="731520" y="5074920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3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Fit Check · Signal 台账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731520" y="5394960"/>
            <a:ext cx="3108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接单前把烂项目挡在门外。</a:t>
            </a:r>
            <a:endParaRPr lang="en-US" sz="1500" dirty="0"/>
          </a:p>
        </p:txBody>
      </p:sp>
      <p:sp>
        <p:nvSpPr>
          <p:cNvPr id="17" name="Shape 15"/>
          <p:cNvSpPr/>
          <p:nvPr/>
        </p:nvSpPr>
        <p:spPr>
          <a:xfrm>
            <a:off x="4297680" y="4114800"/>
            <a:ext cx="3657600" cy="2103120"/>
          </a:xfrm>
          <a:prstGeom prst="rect">
            <a:avLst/>
          </a:prstGeom>
          <a:solidFill>
            <a:srgbClr val="FAF8F3"/>
          </a:solidFill>
          <a:ln w="12700">
            <a:solidFill>
              <a:srgbClr val="0B0B0B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572000" y="4297680"/>
            <a:ext cx="548640" cy="36576"/>
          </a:xfrm>
          <a:prstGeom prst="rect">
            <a:avLst/>
          </a:prstGeom>
          <a:solidFill>
            <a:srgbClr val="E63A1F"/>
          </a:solidFill>
          <a:ln/>
        </p:spPr>
      </p:sp>
      <p:sp>
        <p:nvSpPr>
          <p:cNvPr id="19" name="Text 17"/>
          <p:cNvSpPr/>
          <p:nvPr/>
        </p:nvSpPr>
        <p:spPr>
          <a:xfrm>
            <a:off x="4572000" y="4434840"/>
            <a:ext cx="3108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交好货</a:t>
            </a:r>
            <a:endParaRPr lang="en-US" sz="3400" dirty="0"/>
          </a:p>
        </p:txBody>
      </p:sp>
      <p:sp>
        <p:nvSpPr>
          <p:cNvPr id="20" name="Text 18"/>
          <p:cNvSpPr/>
          <p:nvPr/>
        </p:nvSpPr>
        <p:spPr>
          <a:xfrm>
            <a:off x="4572000" y="5074920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3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Delivery Kit · Proof Log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572000" y="5394960"/>
            <a:ext cx="3108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让每一次交付都变成证据。</a:t>
            </a:r>
            <a:endParaRPr lang="en-US" sz="1500" dirty="0"/>
          </a:p>
        </p:txBody>
      </p:sp>
      <p:sp>
        <p:nvSpPr>
          <p:cNvPr id="22" name="Shape 20"/>
          <p:cNvSpPr/>
          <p:nvPr/>
        </p:nvSpPr>
        <p:spPr>
          <a:xfrm>
            <a:off x="8138160" y="4114800"/>
            <a:ext cx="3657600" cy="2103120"/>
          </a:xfrm>
          <a:prstGeom prst="rect">
            <a:avLst/>
          </a:prstGeom>
          <a:solidFill>
            <a:srgbClr val="FAF8F3"/>
          </a:solidFill>
          <a:ln w="12700">
            <a:solidFill>
              <a:srgbClr val="0B0B0B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412480" y="4297680"/>
            <a:ext cx="548640" cy="36576"/>
          </a:xfrm>
          <a:prstGeom prst="rect">
            <a:avLst/>
          </a:prstGeom>
          <a:solidFill>
            <a:srgbClr val="E63A1F"/>
          </a:solidFill>
          <a:ln/>
        </p:spPr>
      </p:sp>
      <p:sp>
        <p:nvSpPr>
          <p:cNvPr id="24" name="Text 22"/>
          <p:cNvSpPr/>
          <p:nvPr/>
        </p:nvSpPr>
        <p:spPr>
          <a:xfrm>
            <a:off x="8412480" y="4434840"/>
            <a:ext cx="3108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拉下一单</a:t>
            </a:r>
            <a:endParaRPr lang="en-US" sz="3400" dirty="0"/>
          </a:p>
        </p:txBody>
      </p:sp>
      <p:sp>
        <p:nvSpPr>
          <p:cNvPr id="25" name="Text 23"/>
          <p:cNvSpPr/>
          <p:nvPr/>
        </p:nvSpPr>
        <p:spPr>
          <a:xfrm>
            <a:off x="8412480" y="5074920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3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Builder Page · Trust Score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8412480" y="5394960"/>
            <a:ext cx="3108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证据自己去替你说话。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2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502920"/>
            <a:ext cx="11277295" cy="7315"/>
          </a:xfrm>
          <a:prstGeom prst="rect">
            <a:avLst/>
          </a:prstGeom>
          <a:solidFill>
            <a:srgbClr val="0B0B0B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6355080"/>
            <a:ext cx="11277295" cy="4572"/>
          </a:xfrm>
          <a:prstGeom prst="rect">
            <a:avLst/>
          </a:prstGeom>
          <a:solidFill>
            <a:srgbClr val="E4DFD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828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BanyanWorks — 榕树工坊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248095" y="1828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4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路演资料 · 2026 · 机密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57200" y="658368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E63A1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02 · 痛点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448495" y="6446520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3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02 / 18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57200" y="6446520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3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banyan-works.com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57200" y="100584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行业现状 · 三座山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57200" y="1463040"/>
            <a:ext cx="11185855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b="1" spc="-200" kern="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AI 独立开发者面前</a:t>
            </a:r>
            <a:endParaRPr lang="en-US" sz="5600" dirty="0"/>
          </a:p>
        </p:txBody>
      </p:sp>
      <p:sp>
        <p:nvSpPr>
          <p:cNvPr id="11" name="Text 9"/>
          <p:cNvSpPr/>
          <p:nvPr/>
        </p:nvSpPr>
        <p:spPr>
          <a:xfrm>
            <a:off x="457200" y="2394065"/>
            <a:ext cx="11185855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b="1" spc="-200" kern="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压着三座山。</a:t>
            </a:r>
            <a:endParaRPr lang="en-US" sz="5600" dirty="0"/>
          </a:p>
        </p:txBody>
      </p:sp>
      <p:sp>
        <p:nvSpPr>
          <p:cNvPr id="12" name="Shape 10"/>
          <p:cNvSpPr/>
          <p:nvPr/>
        </p:nvSpPr>
        <p:spPr>
          <a:xfrm>
            <a:off x="457200" y="4023360"/>
            <a:ext cx="3657600" cy="27432"/>
          </a:xfrm>
          <a:prstGeom prst="rect">
            <a:avLst/>
          </a:prstGeom>
          <a:solidFill>
            <a:srgbClr val="0B0B0B"/>
          </a:solidFill>
          <a:ln/>
        </p:spPr>
      </p:sp>
      <p:sp>
        <p:nvSpPr>
          <p:cNvPr id="13" name="Text 11"/>
          <p:cNvSpPr/>
          <p:nvPr/>
        </p:nvSpPr>
        <p:spPr>
          <a:xfrm>
            <a:off x="457200" y="411480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01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457200" y="4434840"/>
            <a:ext cx="3657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接错单</a:t>
            </a:r>
            <a:endParaRPr lang="en-US" sz="4000" dirty="0"/>
          </a:p>
        </p:txBody>
      </p:sp>
      <p:sp>
        <p:nvSpPr>
          <p:cNvPr id="15" name="Text 13"/>
          <p:cNvSpPr/>
          <p:nvPr/>
        </p:nvSpPr>
        <p:spPr>
          <a:xfrm>
            <a:off x="457200" y="5303520"/>
            <a:ext cx="35661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群里刷 40 条 brief，脑子一热接下去。三天后发现数据一团糟、客户其实想要的是别的。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457200" y="6263640"/>
            <a:ext cx="3566160" cy="4572"/>
          </a:xfrm>
          <a:prstGeom prst="rect">
            <a:avLst/>
          </a:prstGeom>
          <a:solidFill>
            <a:srgbClr val="E4DFD3"/>
          </a:solidFill>
          <a:ln/>
        </p:spPr>
      </p:sp>
      <p:sp>
        <p:nvSpPr>
          <p:cNvPr id="17" name="Text 15"/>
          <p:cNvSpPr/>
          <p:nvPr/>
        </p:nvSpPr>
        <p:spPr>
          <a:xfrm>
            <a:off x="457200" y="6309360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E63A1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60% 的独立开发者，最近三单里至少一单事后悔接。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297680" y="4023360"/>
            <a:ext cx="3657600" cy="27432"/>
          </a:xfrm>
          <a:prstGeom prst="rect">
            <a:avLst/>
          </a:prstGeom>
          <a:solidFill>
            <a:srgbClr val="0B0B0B"/>
          </a:solidFill>
          <a:ln/>
        </p:spPr>
      </p:sp>
      <p:sp>
        <p:nvSpPr>
          <p:cNvPr id="19" name="Text 17"/>
          <p:cNvSpPr/>
          <p:nvPr/>
        </p:nvSpPr>
        <p:spPr>
          <a:xfrm>
            <a:off x="4297680" y="411480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02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4297680" y="4434840"/>
            <a:ext cx="3657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交付烂</a:t>
            </a:r>
            <a:endParaRPr lang="en-US" sz="4000" dirty="0"/>
          </a:p>
        </p:txBody>
      </p:sp>
      <p:sp>
        <p:nvSpPr>
          <p:cNvPr id="21" name="Text 19"/>
          <p:cNvSpPr/>
          <p:nvPr/>
        </p:nvSpPr>
        <p:spPr>
          <a:xfrm>
            <a:off x="4297680" y="5303520"/>
            <a:ext cx="35661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范围悄悄翻三倍，deadline 滑两次。最后交出去的东西，自己都不好意思拿去当作品。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4297680" y="6263640"/>
            <a:ext cx="3566160" cy="4572"/>
          </a:xfrm>
          <a:prstGeom prst="rect">
            <a:avLst/>
          </a:prstGeom>
          <a:solidFill>
            <a:srgbClr val="E4DFD3"/>
          </a:solidFill>
          <a:ln/>
        </p:spPr>
      </p:sp>
      <p:sp>
        <p:nvSpPr>
          <p:cNvPr id="23" name="Text 21"/>
          <p:cNvSpPr/>
          <p:nvPr/>
        </p:nvSpPr>
        <p:spPr>
          <a:xfrm>
            <a:off x="4297680" y="6309360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E63A1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平均超期 47% · 平均超范围 2.3 倍。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8138160" y="4023360"/>
            <a:ext cx="3657600" cy="27432"/>
          </a:xfrm>
          <a:prstGeom prst="rect">
            <a:avLst/>
          </a:prstGeom>
          <a:solidFill>
            <a:srgbClr val="0B0B0B"/>
          </a:solidFill>
          <a:ln/>
        </p:spPr>
      </p:sp>
      <p:sp>
        <p:nvSpPr>
          <p:cNvPr id="25" name="Text 23"/>
          <p:cNvSpPr/>
          <p:nvPr/>
        </p:nvSpPr>
        <p:spPr>
          <a:xfrm>
            <a:off x="8138160" y="411480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03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8138160" y="4434840"/>
            <a:ext cx="3657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下一单更难</a:t>
            </a:r>
            <a:endParaRPr lang="en-US" sz="4000" dirty="0"/>
          </a:p>
        </p:txBody>
      </p:sp>
      <p:sp>
        <p:nvSpPr>
          <p:cNvPr id="27" name="Text 25"/>
          <p:cNvSpPr/>
          <p:nvPr/>
        </p:nvSpPr>
        <p:spPr>
          <a:xfrm>
            <a:off x="8138160" y="5303520"/>
            <a:ext cx="35661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上一单没留下能拿出手的证据。下一次报价，还得从零解释你到底行不行。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8138160" y="6263640"/>
            <a:ext cx="3566160" cy="4572"/>
          </a:xfrm>
          <a:prstGeom prst="rect">
            <a:avLst/>
          </a:prstGeom>
          <a:solidFill>
            <a:srgbClr val="E4DFD3"/>
          </a:solidFill>
          <a:ln/>
        </p:spPr>
      </p:sp>
      <p:sp>
        <p:nvSpPr>
          <p:cNvPr id="29" name="Text 27"/>
          <p:cNvSpPr/>
          <p:nvPr/>
        </p:nvSpPr>
        <p:spPr>
          <a:xfrm>
            <a:off x="8138160" y="6309360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E63A1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复购率 &lt; 12% · 每次都在冷启动。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2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502920"/>
            <a:ext cx="11277295" cy="7315"/>
          </a:xfrm>
          <a:prstGeom prst="rect">
            <a:avLst/>
          </a:prstGeom>
          <a:solidFill>
            <a:srgbClr val="0B0B0B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6355080"/>
            <a:ext cx="11277295" cy="4572"/>
          </a:xfrm>
          <a:prstGeom prst="rect">
            <a:avLst/>
          </a:prstGeom>
          <a:solidFill>
            <a:srgbClr val="E4DFD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828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BanyanWorks — 榕树工坊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248095" y="1828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4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路演资料 · 2026 · 机密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57200" y="658368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E63A1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03 · 洞察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448495" y="6446520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3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03 / 18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57200" y="6446520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3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banyan-works.com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57200" y="100584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核心洞察 · THE INSIGHT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57200" y="1463040"/>
            <a:ext cx="11185855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200" b="1" spc="-200" kern="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大多数烂项目，</a:t>
            </a:r>
            <a:endParaRPr lang="en-US" sz="6200" dirty="0"/>
          </a:p>
        </p:txBody>
      </p:sp>
      <p:sp>
        <p:nvSpPr>
          <p:cNvPr id="11" name="Text 9"/>
          <p:cNvSpPr/>
          <p:nvPr/>
        </p:nvSpPr>
        <p:spPr>
          <a:xfrm>
            <a:off x="457200" y="2493818"/>
            <a:ext cx="11185855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200" b="1" spc="-200" kern="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一开始都长得挺好看。</a:t>
            </a:r>
            <a:endParaRPr lang="en-US" sz="6200" dirty="0"/>
          </a:p>
        </p:txBody>
      </p:sp>
      <p:sp>
        <p:nvSpPr>
          <p:cNvPr id="12" name="Shape 10"/>
          <p:cNvSpPr/>
          <p:nvPr/>
        </p:nvSpPr>
        <p:spPr>
          <a:xfrm>
            <a:off x="457200" y="4206240"/>
            <a:ext cx="1097280" cy="45720"/>
          </a:xfrm>
          <a:prstGeom prst="rect">
            <a:avLst/>
          </a:prstGeom>
          <a:solidFill>
            <a:srgbClr val="E63A1F"/>
          </a:solidFill>
          <a:ln/>
        </p:spPr>
      </p:sp>
      <p:sp>
        <p:nvSpPr>
          <p:cNvPr id="13" name="Text 11"/>
          <p:cNvSpPr/>
          <p:nvPr/>
        </p:nvSpPr>
        <p:spPr>
          <a:xfrm>
            <a:off x="457200" y="4389120"/>
            <a:ext cx="11277295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dirty="0">
                <a:solidFill>
                  <a:srgbClr val="3A3A3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等到 data 一团糟、scope 翻三倍、deadline 崩了两次 —— 已经晚了。</a:t>
            </a:r>
            <a:endParaRPr lang="en-US" sz="3000" dirty="0"/>
          </a:p>
        </p:txBody>
      </p:sp>
      <p:sp>
        <p:nvSpPr>
          <p:cNvPr id="14" name="Shape 12"/>
          <p:cNvSpPr/>
          <p:nvPr/>
        </p:nvSpPr>
        <p:spPr>
          <a:xfrm>
            <a:off x="457200" y="5486400"/>
            <a:ext cx="3657600" cy="1051560"/>
          </a:xfrm>
          <a:prstGeom prst="rect">
            <a:avLst/>
          </a:prstGeom>
          <a:solidFill>
            <a:srgbClr val="FAF8F3"/>
          </a:solidFill>
          <a:ln w="12700">
            <a:solidFill>
              <a:srgbClr val="E4DFD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0080" y="5577840"/>
            <a:ext cx="3291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信号 · 01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640080" y="585216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Brief 里全是形容词，没有名词。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4297680" y="5486400"/>
            <a:ext cx="3657600" cy="1051560"/>
          </a:xfrm>
          <a:prstGeom prst="rect">
            <a:avLst/>
          </a:prstGeom>
          <a:solidFill>
            <a:srgbClr val="FAF8F3"/>
          </a:solidFill>
          <a:ln w="12700">
            <a:solidFill>
              <a:srgbClr val="E4DFD3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480560" y="5577840"/>
            <a:ext cx="3291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信号 · 02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4480560" y="585216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客户口中的 "AI"，其实是 chatbot。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8138160" y="5486400"/>
            <a:ext cx="3657600" cy="1051560"/>
          </a:xfrm>
          <a:prstGeom prst="rect">
            <a:avLst/>
          </a:prstGeom>
          <a:solidFill>
            <a:srgbClr val="FAF8F3"/>
          </a:solidFill>
          <a:ln w="25400">
            <a:solidFill>
              <a:srgbClr val="E63A1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8321040" y="5577840"/>
            <a:ext cx="3291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E63A1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信号 · 03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8321040" y="585216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没有可评估的 eval，没有可回滚的 RAG，没有可审计的 permissions。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2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502920"/>
            <a:ext cx="11277295" cy="7315"/>
          </a:xfrm>
          <a:prstGeom prst="rect">
            <a:avLst/>
          </a:prstGeom>
          <a:solidFill>
            <a:srgbClr val="0B0B0B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6355080"/>
            <a:ext cx="11277295" cy="4572"/>
          </a:xfrm>
          <a:prstGeom prst="rect">
            <a:avLst/>
          </a:prstGeom>
          <a:solidFill>
            <a:srgbClr val="E4DFD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828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BanyanWorks — 榕树工坊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248095" y="1828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4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路演资料 · 2026 · 机密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57200" y="658368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E63A1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04 · 格局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448495" y="6446520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3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04 / 18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57200" y="6446520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3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banyan-works.com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57200" y="100584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竞争格局 · LANDSCAPE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57200" y="1463040"/>
            <a:ext cx="11185855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400" b="1" spc="-200" kern="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市面上都在放大问题，</a:t>
            </a:r>
            <a:endParaRPr lang="en-US" sz="5400" dirty="0"/>
          </a:p>
        </p:txBody>
      </p:sp>
      <p:sp>
        <p:nvSpPr>
          <p:cNvPr id="11" name="Text 9"/>
          <p:cNvSpPr/>
          <p:nvPr/>
        </p:nvSpPr>
        <p:spPr>
          <a:xfrm>
            <a:off x="457200" y="2360815"/>
            <a:ext cx="11185855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400" b="1" spc="-200" kern="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没人在收敛问题。</a:t>
            </a:r>
            <a:endParaRPr lang="en-US" sz="5400" dirty="0"/>
          </a:p>
        </p:txBody>
      </p:sp>
      <p:sp>
        <p:nvSpPr>
          <p:cNvPr id="12" name="Shape 10"/>
          <p:cNvSpPr/>
          <p:nvPr/>
        </p:nvSpPr>
        <p:spPr>
          <a:xfrm>
            <a:off x="457200" y="4023360"/>
            <a:ext cx="6858000" cy="777240"/>
          </a:xfrm>
          <a:prstGeom prst="rect">
            <a:avLst/>
          </a:prstGeom>
          <a:solidFill>
            <a:srgbClr val="FAF8F3"/>
          </a:solidFill>
          <a:ln w="12700">
            <a:solidFill>
              <a:srgbClr val="0B0B0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" y="4114800"/>
            <a:ext cx="457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1188720" y="4069080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提案生成器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1188720" y="4434840"/>
            <a:ext cx="5943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帮你写更多、更漂亮的 PPT。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406908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3A3A3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结束在你按下发送键 —— 之后不管。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57200" y="4937760"/>
            <a:ext cx="6858000" cy="777240"/>
          </a:xfrm>
          <a:prstGeom prst="rect">
            <a:avLst/>
          </a:prstGeom>
          <a:solidFill>
            <a:srgbClr val="FAF8F3"/>
          </a:solidFill>
          <a:ln w="12700">
            <a:solidFill>
              <a:srgbClr val="0B0B0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0080" y="5029200"/>
            <a:ext cx="457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1188720" y="4983480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抢标平台</a:t>
            </a:r>
            <a:endParaRPr lang="en-US" sz="2200" dirty="0"/>
          </a:p>
        </p:txBody>
      </p:sp>
      <p:sp>
        <p:nvSpPr>
          <p:cNvPr id="20" name="Text 18"/>
          <p:cNvSpPr/>
          <p:nvPr/>
        </p:nvSpPr>
        <p:spPr>
          <a:xfrm>
            <a:off x="1188720" y="5349240"/>
            <a:ext cx="5943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帮你看到更多 brief、抢更多单。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3749040" y="498348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3A3A3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放大 "广撒网"，加剧劣质接单。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457200" y="5852160"/>
            <a:ext cx="6858000" cy="777240"/>
          </a:xfrm>
          <a:prstGeom prst="rect">
            <a:avLst/>
          </a:prstGeom>
          <a:solidFill>
            <a:srgbClr val="0B0B0B"/>
          </a:solidFill>
          <a:ln w="25400">
            <a:solidFill>
              <a:srgbClr val="0B0B0B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40080" y="5943600"/>
            <a:ext cx="457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5F2E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★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1188720" y="5897880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5F2E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BanyanWorks</a:t>
            </a:r>
            <a:endParaRPr lang="en-US" sz="2200" dirty="0"/>
          </a:p>
        </p:txBody>
      </p:sp>
      <p:sp>
        <p:nvSpPr>
          <p:cNvPr id="25" name="Text 23"/>
          <p:cNvSpPr/>
          <p:nvPr/>
        </p:nvSpPr>
        <p:spPr>
          <a:xfrm>
            <a:off x="1188720" y="6263640"/>
            <a:ext cx="5943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5F2E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接单前判断值不值得做，交付后自动沉淀证据。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3749040" y="589788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D9D5CC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陪你走完一整轮，让下一单更容易。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7772400" y="4023360"/>
            <a:ext cx="3931920" cy="2651760"/>
          </a:xfrm>
          <a:prstGeom prst="rect">
            <a:avLst/>
          </a:prstGeom>
          <a:solidFill>
            <a:srgbClr val="FAF8F3"/>
          </a:solidFill>
          <a:ln w="12700">
            <a:solidFill>
              <a:srgbClr val="0B0B0B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9738360" y="4023360"/>
            <a:ext cx="4572" cy="2651760"/>
          </a:xfrm>
          <a:prstGeom prst="rect">
            <a:avLst/>
          </a:prstGeom>
          <a:solidFill>
            <a:srgbClr val="E4DFD3"/>
          </a:solidFill>
          <a:ln/>
        </p:spPr>
      </p:sp>
      <p:sp>
        <p:nvSpPr>
          <p:cNvPr id="29" name="Shape 27"/>
          <p:cNvSpPr/>
          <p:nvPr/>
        </p:nvSpPr>
        <p:spPr>
          <a:xfrm>
            <a:off x="7772400" y="5349240"/>
            <a:ext cx="3931920" cy="4572"/>
          </a:xfrm>
          <a:prstGeom prst="rect">
            <a:avLst/>
          </a:prstGeom>
          <a:solidFill>
            <a:srgbClr val="E4DFD3"/>
          </a:solidFill>
          <a:ln/>
        </p:spPr>
      </p:sp>
      <p:sp>
        <p:nvSpPr>
          <p:cNvPr id="30" name="Text 28"/>
          <p:cNvSpPr/>
          <p:nvPr/>
        </p:nvSpPr>
        <p:spPr>
          <a:xfrm>
            <a:off x="7772400" y="3730752"/>
            <a:ext cx="3931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spc="3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交付后 · 有复利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772400" y="6720840"/>
            <a:ext cx="3931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spc="3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交付后 · 一次性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8467344" y="5920740"/>
            <a:ext cx="182880" cy="182880"/>
          </a:xfrm>
          <a:prstGeom prst="ellipse">
            <a:avLst/>
          </a:prstGeom>
          <a:solidFill>
            <a:srgbClr val="0B0B0B"/>
          </a:solidFill>
          <a:ln/>
        </p:spPr>
      </p:sp>
      <p:sp>
        <p:nvSpPr>
          <p:cNvPr id="33" name="Text 31"/>
          <p:cNvSpPr/>
          <p:nvPr/>
        </p:nvSpPr>
        <p:spPr>
          <a:xfrm>
            <a:off x="8695944" y="587502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提案生成器</a:t>
            </a:r>
            <a:endParaRPr lang="en-US" sz="1200" dirty="0"/>
          </a:p>
        </p:txBody>
      </p:sp>
      <p:sp>
        <p:nvSpPr>
          <p:cNvPr id="34" name="Shape 32"/>
          <p:cNvSpPr/>
          <p:nvPr/>
        </p:nvSpPr>
        <p:spPr>
          <a:xfrm>
            <a:off x="10236708" y="6106363"/>
            <a:ext cx="182880" cy="182880"/>
          </a:xfrm>
          <a:prstGeom prst="ellipse">
            <a:avLst/>
          </a:prstGeom>
          <a:solidFill>
            <a:srgbClr val="0B0B0B"/>
          </a:solidFill>
          <a:ln/>
        </p:spPr>
      </p:sp>
      <p:sp>
        <p:nvSpPr>
          <p:cNvPr id="35" name="Text 33"/>
          <p:cNvSpPr/>
          <p:nvPr/>
        </p:nvSpPr>
        <p:spPr>
          <a:xfrm>
            <a:off x="10465308" y="6060643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抢标平台</a:t>
            </a:r>
            <a:endParaRPr lang="en-US" sz="1200" dirty="0"/>
          </a:p>
        </p:txBody>
      </p:sp>
      <p:sp>
        <p:nvSpPr>
          <p:cNvPr id="36" name="Shape 34"/>
          <p:cNvSpPr/>
          <p:nvPr/>
        </p:nvSpPr>
        <p:spPr>
          <a:xfrm>
            <a:off x="10629900" y="4462272"/>
            <a:ext cx="182880" cy="182880"/>
          </a:xfrm>
          <a:prstGeom prst="diamond">
            <a:avLst/>
          </a:prstGeom>
          <a:solidFill>
            <a:srgbClr val="E63A1F"/>
          </a:solidFill>
          <a:ln/>
        </p:spPr>
      </p:sp>
      <p:sp>
        <p:nvSpPr>
          <p:cNvPr id="37" name="Text 35"/>
          <p:cNvSpPr/>
          <p:nvPr/>
        </p:nvSpPr>
        <p:spPr>
          <a:xfrm>
            <a:off x="10858500" y="4416552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BanyanWorks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2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502920"/>
            <a:ext cx="11277295" cy="7315"/>
          </a:xfrm>
          <a:prstGeom prst="rect">
            <a:avLst/>
          </a:prstGeom>
          <a:solidFill>
            <a:srgbClr val="0B0B0B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6355080"/>
            <a:ext cx="11277295" cy="4572"/>
          </a:xfrm>
          <a:prstGeom prst="rect">
            <a:avLst/>
          </a:prstGeom>
          <a:solidFill>
            <a:srgbClr val="E4DFD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828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BanyanWorks — 榕树工坊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248095" y="1828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4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路演资料 · 2026 · 机密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57200" y="658368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E63A1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05 · 定位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448495" y="6446520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3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05 / 18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57200" y="6446520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3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banyan-works.com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57200" y="100584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战略定位 · POSITIONING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57200" y="1463040"/>
            <a:ext cx="1127729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3A3A3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我们不是又一个提案生成器。也不是又一个抢标平台。</a:t>
            </a:r>
            <a:endParaRPr lang="en-US" sz="2600" dirty="0"/>
          </a:p>
        </p:txBody>
      </p:sp>
      <p:sp>
        <p:nvSpPr>
          <p:cNvPr id="11" name="Text 9"/>
          <p:cNvSpPr/>
          <p:nvPr/>
        </p:nvSpPr>
        <p:spPr>
          <a:xfrm>
            <a:off x="457200" y="219456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我们是 ——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57200" y="2514600"/>
            <a:ext cx="11185855" cy="1508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600" b="1" spc="-200" kern="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AI 独立开发者的</a:t>
            </a:r>
            <a:endParaRPr lang="en-US" sz="6600" dirty="0"/>
          </a:p>
        </p:txBody>
      </p:sp>
      <p:sp>
        <p:nvSpPr>
          <p:cNvPr id="13" name="Text 11"/>
          <p:cNvSpPr/>
          <p:nvPr/>
        </p:nvSpPr>
        <p:spPr>
          <a:xfrm>
            <a:off x="457200" y="3611880"/>
            <a:ext cx="11185855" cy="1508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600" b="1" spc="-200" kern="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接单 · 交付 · 复利 系统。</a:t>
            </a:r>
            <a:endParaRPr lang="en-US" sz="6600" dirty="0"/>
          </a:p>
        </p:txBody>
      </p:sp>
      <p:sp>
        <p:nvSpPr>
          <p:cNvPr id="14" name="Shape 12"/>
          <p:cNvSpPr/>
          <p:nvPr/>
        </p:nvSpPr>
        <p:spPr>
          <a:xfrm>
            <a:off x="457200" y="5120640"/>
            <a:ext cx="822960" cy="45720"/>
          </a:xfrm>
          <a:prstGeom prst="rect">
            <a:avLst/>
          </a:prstGeom>
          <a:solidFill>
            <a:srgbClr val="E63A1F"/>
          </a:solidFill>
          <a:ln/>
        </p:spPr>
      </p:sp>
      <p:sp>
        <p:nvSpPr>
          <p:cNvPr id="15" name="Text 13"/>
          <p:cNvSpPr/>
          <p:nvPr/>
        </p:nvSpPr>
        <p:spPr>
          <a:xfrm>
            <a:off x="457200" y="525780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系统，不是工具。</a:t>
            </a:r>
            <a:endParaRPr lang="en-US" sz="2600" dirty="0"/>
          </a:p>
        </p:txBody>
      </p:sp>
      <p:sp>
        <p:nvSpPr>
          <p:cNvPr id="16" name="Text 14"/>
          <p:cNvSpPr/>
          <p:nvPr/>
        </p:nvSpPr>
        <p:spPr>
          <a:xfrm>
            <a:off x="457200" y="576072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A3A3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每一次接单、交付、沉淀，都在为下一次接单积攒无法被抹去的资本。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9997135" y="5394960"/>
            <a:ext cx="1463040" cy="457200"/>
          </a:xfrm>
          <a:prstGeom prst="rect">
            <a:avLst/>
          </a:prstGeom>
          <a:solidFill>
            <a:srgbClr val="F5F2EA"/>
          </a:solidFill>
          <a:ln w="25400">
            <a:solidFill>
              <a:srgbClr val="E63A1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997135" y="5394960"/>
            <a:ext cx="1463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spc="400" kern="0" dirty="0">
                <a:solidFill>
                  <a:srgbClr val="E63A1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心智锚·占位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2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502920"/>
            <a:ext cx="11277295" cy="7315"/>
          </a:xfrm>
          <a:prstGeom prst="rect">
            <a:avLst/>
          </a:prstGeom>
          <a:solidFill>
            <a:srgbClr val="0B0B0B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6355080"/>
            <a:ext cx="11277295" cy="4572"/>
          </a:xfrm>
          <a:prstGeom prst="rect">
            <a:avLst/>
          </a:prstGeom>
          <a:solidFill>
            <a:srgbClr val="E4DFD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828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BanyanWorks — 榕树工坊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248095" y="1828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4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路演资料 · 2026 · 机密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57200" y="658368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E63A1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06 · 产品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448495" y="6446520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3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06 / 18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57200" y="6446520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3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banyan-works.com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57200" y="100584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产品全景 · ONE PICTURE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57200" y="1463040"/>
            <a:ext cx="11185855" cy="1325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800" b="1" spc="-200" kern="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一个产品，三段闭环。</a:t>
            </a:r>
            <a:endParaRPr lang="en-US" sz="5800" dirty="0"/>
          </a:p>
        </p:txBody>
      </p:sp>
      <p:sp>
        <p:nvSpPr>
          <p:cNvPr id="11" name="Shape 9"/>
          <p:cNvSpPr/>
          <p:nvPr/>
        </p:nvSpPr>
        <p:spPr>
          <a:xfrm>
            <a:off x="457200" y="3108960"/>
            <a:ext cx="3657600" cy="3108960"/>
          </a:xfrm>
          <a:prstGeom prst="rect">
            <a:avLst/>
          </a:prstGeom>
          <a:solidFill>
            <a:srgbClr val="FAF8F3"/>
          </a:solidFill>
          <a:ln w="12700">
            <a:solidFill>
              <a:srgbClr val="0B0B0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85800" y="3200400"/>
            <a:ext cx="1828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壹</a:t>
            </a:r>
            <a:endParaRPr lang="en-US" sz="6000" dirty="0"/>
          </a:p>
        </p:txBody>
      </p:sp>
      <p:sp>
        <p:nvSpPr>
          <p:cNvPr id="13" name="Text 11"/>
          <p:cNvSpPr/>
          <p:nvPr/>
        </p:nvSpPr>
        <p:spPr>
          <a:xfrm>
            <a:off x="2560320" y="329184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spc="3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BEFORE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685800" y="420624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E63A1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接单前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685800" y="4480560"/>
            <a:ext cx="3200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看清值不值得做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685800" y="5029200"/>
            <a:ext cx="3200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Fit Check 给出打分、真相、切入角度、要拿去证明的东西。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685800" y="5897880"/>
            <a:ext cx="3200400" cy="4572"/>
          </a:xfrm>
          <a:prstGeom prst="rect">
            <a:avLst/>
          </a:prstGeom>
          <a:solidFill>
            <a:srgbClr val="E4DFD3"/>
          </a:solidFill>
          <a:ln/>
        </p:spPr>
      </p:sp>
      <p:sp>
        <p:nvSpPr>
          <p:cNvPr id="18" name="Text 16"/>
          <p:cNvSpPr/>
          <p:nvPr/>
        </p:nvSpPr>
        <p:spPr>
          <a:xfrm>
            <a:off x="685800" y="594360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Work Signals · Fit Check · Win Brief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297680" y="3108960"/>
            <a:ext cx="3657600" cy="3108960"/>
          </a:xfrm>
          <a:prstGeom prst="rect">
            <a:avLst/>
          </a:prstGeom>
          <a:solidFill>
            <a:srgbClr val="FAF8F3"/>
          </a:solidFill>
          <a:ln w="12700">
            <a:solidFill>
              <a:srgbClr val="0B0B0B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526280" y="3200400"/>
            <a:ext cx="1828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贰</a:t>
            </a:r>
            <a:endParaRPr lang="en-US" sz="6000" dirty="0"/>
          </a:p>
        </p:txBody>
      </p:sp>
      <p:sp>
        <p:nvSpPr>
          <p:cNvPr id="21" name="Text 19"/>
          <p:cNvSpPr/>
          <p:nvPr/>
        </p:nvSpPr>
        <p:spPr>
          <a:xfrm>
            <a:off x="6400800" y="329184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spc="3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DURING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4526280" y="420624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E63A1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交付中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4526280" y="4480560"/>
            <a:ext cx="3200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把过程变成证据</a:t>
            </a:r>
            <a:endParaRPr lang="en-US" sz="2400" dirty="0"/>
          </a:p>
        </p:txBody>
      </p:sp>
      <p:sp>
        <p:nvSpPr>
          <p:cNvPr id="24" name="Text 22"/>
          <p:cNvSpPr/>
          <p:nvPr/>
        </p:nvSpPr>
        <p:spPr>
          <a:xfrm>
            <a:off x="4526280" y="5029200"/>
            <a:ext cx="3200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守得住的 scope、交得出的 README、跑得过的 eval。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4526280" y="5897880"/>
            <a:ext cx="3200400" cy="4572"/>
          </a:xfrm>
          <a:prstGeom prst="rect">
            <a:avLst/>
          </a:prstGeom>
          <a:solidFill>
            <a:srgbClr val="E4DFD3"/>
          </a:solidFill>
          <a:ln/>
        </p:spPr>
      </p:sp>
      <p:sp>
        <p:nvSpPr>
          <p:cNvPr id="26" name="Text 24"/>
          <p:cNvSpPr/>
          <p:nvPr/>
        </p:nvSpPr>
        <p:spPr>
          <a:xfrm>
            <a:off x="4526280" y="594360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Proof Pitch · Delivery Kit · Proof Log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8138160" y="3108960"/>
            <a:ext cx="3657600" cy="3108960"/>
          </a:xfrm>
          <a:prstGeom prst="rect">
            <a:avLst/>
          </a:prstGeom>
          <a:solidFill>
            <a:srgbClr val="FAF8F3"/>
          </a:solidFill>
          <a:ln w="12700">
            <a:solidFill>
              <a:srgbClr val="0B0B0B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8366760" y="3200400"/>
            <a:ext cx="1828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叁</a:t>
            </a:r>
            <a:endParaRPr lang="en-US" sz="6000" dirty="0"/>
          </a:p>
        </p:txBody>
      </p:sp>
      <p:sp>
        <p:nvSpPr>
          <p:cNvPr id="29" name="Text 27"/>
          <p:cNvSpPr/>
          <p:nvPr/>
        </p:nvSpPr>
        <p:spPr>
          <a:xfrm>
            <a:off x="10241280" y="329184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spc="3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AFTER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8366760" y="420624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E63A1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交付后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8366760" y="4480560"/>
            <a:ext cx="3200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让证据自己拉下一单</a:t>
            </a:r>
            <a:endParaRPr lang="en-US" sz="2400" dirty="0"/>
          </a:p>
        </p:txBody>
      </p:sp>
      <p:sp>
        <p:nvSpPr>
          <p:cNvPr id="32" name="Text 30"/>
          <p:cNvSpPr/>
          <p:nvPr/>
        </p:nvSpPr>
        <p:spPr>
          <a:xfrm>
            <a:off x="8366760" y="5029200"/>
            <a:ext cx="3200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Builder Page 把这一单自动沉淀成你的公开主页。</a:t>
            </a:r>
            <a:endParaRPr lang="en-US" sz="1300" dirty="0"/>
          </a:p>
        </p:txBody>
      </p:sp>
      <p:sp>
        <p:nvSpPr>
          <p:cNvPr id="33" name="Shape 31"/>
          <p:cNvSpPr/>
          <p:nvPr/>
        </p:nvSpPr>
        <p:spPr>
          <a:xfrm>
            <a:off x="8366760" y="5897880"/>
            <a:ext cx="3200400" cy="4572"/>
          </a:xfrm>
          <a:prstGeom prst="rect">
            <a:avLst/>
          </a:prstGeom>
          <a:solidFill>
            <a:srgbClr val="E4DFD3"/>
          </a:solidFill>
          <a:ln/>
        </p:spPr>
      </p:sp>
      <p:sp>
        <p:nvSpPr>
          <p:cNvPr id="34" name="Text 32"/>
          <p:cNvSpPr/>
          <p:nvPr/>
        </p:nvSpPr>
        <p:spPr>
          <a:xfrm>
            <a:off x="8366760" y="594360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Builder Page · Trust Score · Client Room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457200" y="63550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做完一圈，下一圈更省力。这就是复利。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2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502920"/>
            <a:ext cx="11277295" cy="7315"/>
          </a:xfrm>
          <a:prstGeom prst="rect">
            <a:avLst/>
          </a:prstGeom>
          <a:solidFill>
            <a:srgbClr val="0B0B0B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6355080"/>
            <a:ext cx="11277295" cy="4572"/>
          </a:xfrm>
          <a:prstGeom prst="rect">
            <a:avLst/>
          </a:prstGeom>
          <a:solidFill>
            <a:srgbClr val="E4DFD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828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BanyanWorks — 榕树工坊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248095" y="1828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4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路演资料 · 2026 · 机密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57200" y="658368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E63A1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06 · 产品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448495" y="6446520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3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07 / 18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57200" y="6446520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3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banyan-works.com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57200" y="100584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核心机制 · SEVEN-STEP LOOP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57200" y="1463040"/>
            <a:ext cx="11185855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200" b="1" spc="-200" kern="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七步循环 —— 下一圈更省力。</a:t>
            </a:r>
            <a:endParaRPr lang="en-US" sz="5200" dirty="0"/>
          </a:p>
        </p:txBody>
      </p:sp>
      <p:sp>
        <p:nvSpPr>
          <p:cNvPr id="11" name="Shape 9"/>
          <p:cNvSpPr/>
          <p:nvPr/>
        </p:nvSpPr>
        <p:spPr>
          <a:xfrm>
            <a:off x="457200" y="3291840"/>
            <a:ext cx="1536192" cy="1463040"/>
          </a:xfrm>
          <a:prstGeom prst="rect">
            <a:avLst/>
          </a:prstGeom>
          <a:solidFill>
            <a:srgbClr val="FAF8F3"/>
          </a:solidFill>
          <a:ln w="12700">
            <a:solidFill>
              <a:srgbClr val="0B0B0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48640" y="3337560"/>
            <a:ext cx="153619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63A1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01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548640" y="3611880"/>
            <a:ext cx="135331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机会台账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548640" y="4297680"/>
            <a:ext cx="135331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Work Signals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2103120" y="3291840"/>
            <a:ext cx="1536192" cy="1463040"/>
          </a:xfrm>
          <a:prstGeom prst="rect">
            <a:avLst/>
          </a:prstGeom>
          <a:solidFill>
            <a:srgbClr val="FAF8F3"/>
          </a:solidFill>
          <a:ln w="12700">
            <a:solidFill>
              <a:srgbClr val="0B0B0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194560" y="3337560"/>
            <a:ext cx="153619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63A1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02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2194560" y="3611880"/>
            <a:ext cx="135331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适配判断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2194560" y="4297680"/>
            <a:ext cx="135331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Fit Check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3749040" y="3291840"/>
            <a:ext cx="1536192" cy="1463040"/>
          </a:xfrm>
          <a:prstGeom prst="rect">
            <a:avLst/>
          </a:prstGeom>
          <a:solidFill>
            <a:srgbClr val="FAF8F3"/>
          </a:solidFill>
          <a:ln w="12700">
            <a:solidFill>
              <a:srgbClr val="0B0B0B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840480" y="3337560"/>
            <a:ext cx="153619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63A1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03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3840480" y="3611880"/>
            <a:ext cx="135331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赢单简报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3840480" y="4297680"/>
            <a:ext cx="135331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Win Brief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5394960" y="3291840"/>
            <a:ext cx="1536192" cy="1463040"/>
          </a:xfrm>
          <a:prstGeom prst="rect">
            <a:avLst/>
          </a:prstGeom>
          <a:solidFill>
            <a:srgbClr val="FAF8F3"/>
          </a:solidFill>
          <a:ln w="12700">
            <a:solidFill>
              <a:srgbClr val="0B0B0B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486400" y="3337560"/>
            <a:ext cx="153619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63A1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04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5486400" y="3611880"/>
            <a:ext cx="135331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证据提案</a:t>
            </a:r>
            <a:endParaRPr lang="en-US" sz="2000" dirty="0"/>
          </a:p>
        </p:txBody>
      </p:sp>
      <p:sp>
        <p:nvSpPr>
          <p:cNvPr id="26" name="Text 24"/>
          <p:cNvSpPr/>
          <p:nvPr/>
        </p:nvSpPr>
        <p:spPr>
          <a:xfrm>
            <a:off x="5486400" y="4297680"/>
            <a:ext cx="135331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Proof Pitch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7040880" y="3291840"/>
            <a:ext cx="1536192" cy="1463040"/>
          </a:xfrm>
          <a:prstGeom prst="rect">
            <a:avLst/>
          </a:prstGeom>
          <a:solidFill>
            <a:srgbClr val="FAF8F3"/>
          </a:solidFill>
          <a:ln w="12700">
            <a:solidFill>
              <a:srgbClr val="0B0B0B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7132320" y="3337560"/>
            <a:ext cx="153619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63A1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05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7132320" y="3611880"/>
            <a:ext cx="135331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交付工具</a:t>
            </a:r>
            <a:endParaRPr lang="en-US" sz="2000" dirty="0"/>
          </a:p>
        </p:txBody>
      </p:sp>
      <p:sp>
        <p:nvSpPr>
          <p:cNvPr id="30" name="Text 28"/>
          <p:cNvSpPr/>
          <p:nvPr/>
        </p:nvSpPr>
        <p:spPr>
          <a:xfrm>
            <a:off x="7132320" y="4297680"/>
            <a:ext cx="135331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Delivery Kit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8686800" y="3291840"/>
            <a:ext cx="1536192" cy="1463040"/>
          </a:xfrm>
          <a:prstGeom prst="rect">
            <a:avLst/>
          </a:prstGeom>
          <a:solidFill>
            <a:srgbClr val="FAF8F3"/>
          </a:solidFill>
          <a:ln w="12700">
            <a:solidFill>
              <a:srgbClr val="0B0B0B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8778240" y="3337560"/>
            <a:ext cx="153619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63A1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06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8778240" y="3611880"/>
            <a:ext cx="135331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证据日志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8778240" y="4297680"/>
            <a:ext cx="135331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Proof Log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10332720" y="3291840"/>
            <a:ext cx="1536192" cy="1463040"/>
          </a:xfrm>
          <a:prstGeom prst="rect">
            <a:avLst/>
          </a:prstGeom>
          <a:solidFill>
            <a:srgbClr val="FAF8F3"/>
          </a:solidFill>
          <a:ln w="12700">
            <a:solidFill>
              <a:srgbClr val="0B0B0B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10424160" y="3337560"/>
            <a:ext cx="153619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63A1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07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10424160" y="3611880"/>
            <a:ext cx="135331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工匠主页</a:t>
            </a:r>
            <a:endParaRPr lang="en-US" sz="2000" dirty="0"/>
          </a:p>
        </p:txBody>
      </p:sp>
      <p:sp>
        <p:nvSpPr>
          <p:cNvPr id="38" name="Text 36"/>
          <p:cNvSpPr/>
          <p:nvPr/>
        </p:nvSpPr>
        <p:spPr>
          <a:xfrm>
            <a:off x="10424160" y="4297680"/>
            <a:ext cx="135331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Builder Page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457200" y="4937760"/>
            <a:ext cx="11277295" cy="18288"/>
          </a:xfrm>
          <a:prstGeom prst="rect">
            <a:avLst/>
          </a:prstGeom>
          <a:solidFill>
            <a:srgbClr val="0B0B0B"/>
          </a:solidFill>
          <a:ln/>
        </p:spPr>
      </p:sp>
      <p:sp>
        <p:nvSpPr>
          <p:cNvPr id="40" name="Text 38"/>
          <p:cNvSpPr/>
          <p:nvPr/>
        </p:nvSpPr>
        <p:spPr>
          <a:xfrm>
            <a:off x="457200" y="51206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63A1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IN</a:t>
            </a:r>
            <a:endParaRPr lang="en-US" sz="1100" dirty="0"/>
          </a:p>
        </p:txBody>
      </p:sp>
      <p:sp>
        <p:nvSpPr>
          <p:cNvPr id="41" name="Text 39"/>
          <p:cNvSpPr/>
          <p:nvPr/>
        </p:nvSpPr>
        <p:spPr>
          <a:xfrm>
            <a:off x="457200" y="544068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把外面的信号收回来</a:t>
            </a:r>
            <a:endParaRPr lang="en-US" sz="2200" dirty="0"/>
          </a:p>
        </p:txBody>
      </p:sp>
      <p:sp>
        <p:nvSpPr>
          <p:cNvPr id="42" name="Text 40"/>
          <p:cNvSpPr/>
          <p:nvPr/>
        </p:nvSpPr>
        <p:spPr>
          <a:xfrm>
            <a:off x="457200" y="59436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Signal / Fit / Brief</a:t>
            </a:r>
            <a:endParaRPr lang="en-US" sz="1000" dirty="0"/>
          </a:p>
        </p:txBody>
      </p:sp>
      <p:sp>
        <p:nvSpPr>
          <p:cNvPr id="43" name="Text 41"/>
          <p:cNvSpPr/>
          <p:nvPr/>
        </p:nvSpPr>
        <p:spPr>
          <a:xfrm>
            <a:off x="4297680" y="51206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63A1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WORK</a:t>
            </a:r>
            <a:endParaRPr lang="en-US" sz="1100" dirty="0"/>
          </a:p>
        </p:txBody>
      </p:sp>
      <p:sp>
        <p:nvSpPr>
          <p:cNvPr id="44" name="Text 42"/>
          <p:cNvSpPr/>
          <p:nvPr/>
        </p:nvSpPr>
        <p:spPr>
          <a:xfrm>
            <a:off x="4297680" y="544068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把交付变成证据</a:t>
            </a:r>
            <a:endParaRPr lang="en-US" sz="2200" dirty="0"/>
          </a:p>
        </p:txBody>
      </p:sp>
      <p:sp>
        <p:nvSpPr>
          <p:cNvPr id="45" name="Text 43"/>
          <p:cNvSpPr/>
          <p:nvPr/>
        </p:nvSpPr>
        <p:spPr>
          <a:xfrm>
            <a:off x="4297680" y="59436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Pitch / Kit / Log</a:t>
            </a:r>
            <a:endParaRPr lang="en-US" sz="1000" dirty="0"/>
          </a:p>
        </p:txBody>
      </p:sp>
      <p:sp>
        <p:nvSpPr>
          <p:cNvPr id="46" name="Text 44"/>
          <p:cNvSpPr/>
          <p:nvPr/>
        </p:nvSpPr>
        <p:spPr>
          <a:xfrm>
            <a:off x="8138160" y="51206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63A1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OUT</a:t>
            </a:r>
            <a:endParaRPr lang="en-US" sz="1100" dirty="0"/>
          </a:p>
        </p:txBody>
      </p:sp>
      <p:sp>
        <p:nvSpPr>
          <p:cNvPr id="47" name="Text 45"/>
          <p:cNvSpPr/>
          <p:nvPr/>
        </p:nvSpPr>
        <p:spPr>
          <a:xfrm>
            <a:off x="8138160" y="544068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让证据自己去拉单</a:t>
            </a:r>
            <a:endParaRPr lang="en-US" sz="2200" dirty="0"/>
          </a:p>
        </p:txBody>
      </p:sp>
      <p:sp>
        <p:nvSpPr>
          <p:cNvPr id="48" name="Text 46"/>
          <p:cNvSpPr/>
          <p:nvPr/>
        </p:nvSpPr>
        <p:spPr>
          <a:xfrm>
            <a:off x="8138160" y="59436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Page / Trust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F2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502920"/>
            <a:ext cx="11277295" cy="7315"/>
          </a:xfrm>
          <a:prstGeom prst="rect">
            <a:avLst/>
          </a:prstGeom>
          <a:solidFill>
            <a:srgbClr val="0B0B0B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6355080"/>
            <a:ext cx="11277295" cy="4572"/>
          </a:xfrm>
          <a:prstGeom prst="rect">
            <a:avLst/>
          </a:prstGeom>
          <a:solidFill>
            <a:srgbClr val="E4DFD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828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BanyanWorks — 榕树工坊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248095" y="1828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4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路演资料 · 2026 · 机密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57200" y="658368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E63A1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06 · 产品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448495" y="6446520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spc="3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08 / 18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57200" y="6446520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3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banyan-works.com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57200" y="100584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0B0B0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杀手锏 · FIT CHECK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57200" y="1463040"/>
            <a:ext cx="11185855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000" b="1" spc="-200" kern="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30 秒判断 —— 值不值得打。</a:t>
            </a:r>
            <a:endParaRPr lang="en-US" sz="5000" dirty="0"/>
          </a:p>
        </p:txBody>
      </p:sp>
      <p:sp>
        <p:nvSpPr>
          <p:cNvPr id="11" name="Shape 9"/>
          <p:cNvSpPr/>
          <p:nvPr/>
        </p:nvSpPr>
        <p:spPr>
          <a:xfrm>
            <a:off x="457200" y="3108960"/>
            <a:ext cx="5669280" cy="3108960"/>
          </a:xfrm>
          <a:prstGeom prst="rect">
            <a:avLst/>
          </a:prstGeom>
          <a:solidFill>
            <a:srgbClr val="FAF8F3"/>
          </a:solidFill>
          <a:ln w="12700">
            <a:solidFill>
              <a:srgbClr val="0B0B0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0080" y="3246120"/>
            <a:ext cx="5303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3A3A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BRIEF · 输入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640080" y="3566160"/>
            <a:ext cx="53035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"一家零售 SaaS，想加个 AI 助手，能回答商品问题。预算 3 万美元，两个月内上线。"</a:t>
            </a:r>
            <a:endParaRPr lang="en-US" sz="1800" dirty="0"/>
          </a:p>
        </p:txBody>
      </p:sp>
      <p:sp>
        <p:nvSpPr>
          <p:cNvPr id="14" name="Shape 12"/>
          <p:cNvSpPr/>
          <p:nvPr/>
        </p:nvSpPr>
        <p:spPr>
          <a:xfrm>
            <a:off x="640080" y="5029200"/>
            <a:ext cx="5303520" cy="4572"/>
          </a:xfrm>
          <a:prstGeom prst="rect">
            <a:avLst/>
          </a:prstGeom>
          <a:solidFill>
            <a:srgbClr val="E4DFD3"/>
          </a:solidFill>
          <a:ln/>
        </p:spPr>
      </p:sp>
      <p:sp>
        <p:nvSpPr>
          <p:cNvPr id="15" name="Text 13"/>
          <p:cNvSpPr/>
          <p:nvPr/>
        </p:nvSpPr>
        <p:spPr>
          <a:xfrm>
            <a:off x="640080" y="5120640"/>
            <a:ext cx="5303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A3A38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真相 · 客户口中的 AI 助手其实是 RAG，评估集缺失，权限模型没画。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640080" y="5669280"/>
            <a:ext cx="5303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B0B0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切入 · 先做一份 20 题评估集 + RAG 底座，两周出一版可 demo 的东西。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6583680" y="3108960"/>
            <a:ext cx="5120640" cy="3108960"/>
          </a:xfrm>
          <a:prstGeom prst="rect">
            <a:avLst/>
          </a:prstGeom>
          <a:solidFill>
            <a:srgbClr val="0B0B0B"/>
          </a:solidFill>
          <a:ln w="12700">
            <a:solidFill>
              <a:srgbClr val="0B0B0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766560" y="324612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63A1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FIT SCORE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6766560" y="3520440"/>
            <a:ext cx="274320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0" b="1" dirty="0">
                <a:solidFill>
                  <a:srgbClr val="F5F2E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78</a:t>
            </a:r>
            <a:endParaRPr lang="en-US" sz="16000" dirty="0"/>
          </a:p>
        </p:txBody>
      </p:sp>
      <p:sp>
        <p:nvSpPr>
          <p:cNvPr id="20" name="Text 18"/>
          <p:cNvSpPr/>
          <p:nvPr/>
        </p:nvSpPr>
        <p:spPr>
          <a:xfrm>
            <a:off x="9509760" y="461772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8A857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/ 100</a:t>
            </a:r>
            <a:endParaRPr lang="en-US" sz="2400" dirty="0"/>
          </a:p>
        </p:txBody>
      </p:sp>
      <p:sp>
        <p:nvSpPr>
          <p:cNvPr id="21" name="Text 19"/>
          <p:cNvSpPr/>
          <p:nvPr/>
        </p:nvSpPr>
        <p:spPr>
          <a:xfrm>
            <a:off x="6766560" y="5394960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5F2E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值得打，但要先把第一个里程碑收窄。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6766560" y="5852160"/>
            <a:ext cx="4754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A857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先做评估集 → 拿 20 题命中率去谈第二笔预算。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BanyanWorks 路演 · 一个项目，一份资产</dc:title>
  <dc:subject>PptxGenJS Presentation</dc:subject>
  <dc:creator>PptxGenJS</dc:creator>
  <cp:lastModifiedBy>PptxGenJS</cp:lastModifiedBy>
  <cp:revision>1</cp:revision>
  <dcterms:created xsi:type="dcterms:W3CDTF">2026-07-05T05:40:00Z</dcterms:created>
  <dcterms:modified xsi:type="dcterms:W3CDTF">2026-07-05T05:40:00Z</dcterms:modified>
</cp:coreProperties>
</file>